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30"/>
  </p:notesMasterIdLst>
  <p:sldIdLst>
    <p:sldId id="838841988" r:id="rId4"/>
    <p:sldId id="1536" r:id="rId5"/>
    <p:sldId id="295" r:id="rId6"/>
    <p:sldId id="863" r:id="rId7"/>
    <p:sldId id="1652" r:id="rId8"/>
    <p:sldId id="1787" r:id="rId9"/>
    <p:sldId id="1916" r:id="rId10"/>
    <p:sldId id="1917" r:id="rId11"/>
    <p:sldId id="1918" r:id="rId12"/>
    <p:sldId id="1838" r:id="rId13"/>
    <p:sldId id="1759" r:id="rId14"/>
    <p:sldId id="313" r:id="rId15"/>
    <p:sldId id="838842003" r:id="rId16"/>
    <p:sldId id="838841966" r:id="rId17"/>
    <p:sldId id="1789" r:id="rId18"/>
    <p:sldId id="1839" r:id="rId19"/>
    <p:sldId id="838842158" r:id="rId20"/>
    <p:sldId id="1921" r:id="rId21"/>
    <p:sldId id="1922" r:id="rId22"/>
    <p:sldId id="1444" r:id="rId23"/>
    <p:sldId id="838842048" r:id="rId24"/>
    <p:sldId id="1780" r:id="rId25"/>
    <p:sldId id="1811" r:id="rId26"/>
    <p:sldId id="838842049" r:id="rId27"/>
    <p:sldId id="838842009" r:id="rId28"/>
    <p:sldId id="8388419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9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2" y="26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6.xml"/><Relationship Id="rId1" Type="http://schemas.openxmlformats.org/officeDocument/2006/relationships/video" Target="https://www.youtube.com/embed/codc-b7LSsY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recreation.gov/" TargetMode="External"/><Relationship Id="rId4" Type="http://schemas.openxmlformats.org/officeDocument/2006/relationships/hyperlink" Target="http://www.gohaena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0.tiff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0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dog on a beach&#10;&#10;Description automatically generated with low confidence">
            <a:extLst>
              <a:ext uri="{FF2B5EF4-FFF2-40B4-BE49-F238E27FC236}">
                <a16:creationId xmlns:a16="http://schemas.microsoft.com/office/drawing/2014/main" id="{1831F074-2203-7D42-1383-0D0A2A0D5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pic>
        <p:nvPicPr>
          <p:cNvPr id="7" name="Picture 6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68368B7-3582-B2AE-FF1A-5223D6EF7E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55" y="5405062"/>
            <a:ext cx="3275958" cy="13103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BE4A50-C762-372D-FA21-2D7084DDE9A6}"/>
              </a:ext>
            </a:extLst>
          </p:cNvPr>
          <p:cNvSpPr/>
          <p:nvPr/>
        </p:nvSpPr>
        <p:spPr>
          <a:xfrm>
            <a:off x="3119930" y="390804"/>
            <a:ext cx="5787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Island of Kaua‘i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455F11-E297-E19E-FADD-E9834D9DEBD7}"/>
              </a:ext>
            </a:extLst>
          </p:cNvPr>
          <p:cNvSpPr/>
          <p:nvPr/>
        </p:nvSpPr>
        <p:spPr>
          <a:xfrm>
            <a:off x="7501681" y="5161219"/>
            <a:ext cx="470513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Maile Brown, Director of Marketing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Kaua‘i Visitors Bureau</a:t>
            </a:r>
          </a:p>
        </p:txBody>
      </p:sp>
    </p:spTree>
    <p:extLst>
      <p:ext uri="{BB962C8B-B14F-4D97-AF65-F5344CB8AC3E}">
        <p14:creationId xmlns:p14="http://schemas.microsoft.com/office/powerpoint/2010/main" val="2700917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841500" cy="6858000"/>
          </a:xfrm>
          <a:prstGeom prst="rect">
            <a:avLst/>
          </a:prstGeom>
        </p:spPr>
      </p:pic>
      <p:pic>
        <p:nvPicPr>
          <p:cNvPr id="141314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77400" y="0"/>
            <a:ext cx="2514600" cy="6858000"/>
          </a:xfrm>
          <a:noFill/>
        </p:spPr>
      </p:pic>
      <p:sp>
        <p:nvSpPr>
          <p:cNvPr id="141315" name="Rectangle 8"/>
          <p:cNvSpPr>
            <a:spLocks noChangeArrowheads="1"/>
          </p:cNvSpPr>
          <p:nvPr/>
        </p:nvSpPr>
        <p:spPr bwMode="auto">
          <a:xfrm>
            <a:off x="250891" y="0"/>
            <a:ext cx="64770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Ala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Hele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Makālae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(Coastal Path)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Multi-use coastal path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Two completed phases totaling 13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Geneva"/>
              <a:cs typeface="Geneva"/>
            </a:endParaRPr>
          </a:p>
        </p:txBody>
      </p:sp>
      <p:sp>
        <p:nvSpPr>
          <p:cNvPr id="3" name="Right Arrow 2"/>
          <p:cNvSpPr>
            <a:spLocks noChangeArrowheads="1"/>
          </p:cNvSpPr>
          <p:nvPr/>
        </p:nvSpPr>
        <p:spPr bwMode="auto">
          <a:xfrm rot="10833887" flipH="1">
            <a:off x="10093890" y="2866082"/>
            <a:ext cx="838200" cy="533400"/>
          </a:xfrm>
          <a:prstGeom prst="rightArrow">
            <a:avLst>
              <a:gd name="adj1" fmla="val 50000"/>
              <a:gd name="adj2" fmla="val 78571"/>
            </a:avLst>
          </a:prstGeom>
          <a:solidFill>
            <a:srgbClr val="FFFF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7451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D2BF6-0117-4144-980E-82901614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49" y="0"/>
            <a:ext cx="10972800" cy="1143000"/>
          </a:xfrm>
        </p:spPr>
        <p:txBody>
          <a:bodyPr/>
          <a:lstStyle/>
          <a:p>
            <a:r>
              <a:rPr lang="en-US" dirty="0"/>
              <a:t>Waimea Canyon</a:t>
            </a:r>
          </a:p>
        </p:txBody>
      </p:sp>
      <p:pic>
        <p:nvPicPr>
          <p:cNvPr id="5" name="Content Placeholder 4" descr="A picture containing text, nature, valley, canyon&#10;&#10;Description automatically generated">
            <a:extLst>
              <a:ext uri="{FF2B5EF4-FFF2-40B4-BE49-F238E27FC236}">
                <a16:creationId xmlns:a16="http://schemas.microsoft.com/office/drawing/2014/main" id="{18818365-F926-4476-A094-007D97AFF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7614"/>
            <a:ext cx="12189775" cy="561038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A3FC30-1618-480A-9F5A-45AAB3A385A9}"/>
              </a:ext>
            </a:extLst>
          </p:cNvPr>
          <p:cNvSpPr txBox="1"/>
          <p:nvPr/>
        </p:nvSpPr>
        <p:spPr>
          <a:xfrm>
            <a:off x="339732" y="1247614"/>
            <a:ext cx="1125219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22.5 km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long, 1.6 km 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km deep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72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km of hiking trails in Waimea Canyon &amp; Kōke‘e State Parks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Parking Pay Stations have been installed at each lookout.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 once - valid at all lookouts for that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652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2731" y="424898"/>
            <a:ext cx="5791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Narkisim" panose="020E0502050101010101" pitchFamily="34" charset="-79"/>
              </a:rPr>
              <a:t>Kalalau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Narkisim" panose="020E0502050101010101" pitchFamily="34" charset="-79"/>
              </a:rPr>
              <a:t> Valley Lookout</a:t>
            </a:r>
          </a:p>
        </p:txBody>
      </p:sp>
    </p:spTree>
    <p:extLst>
      <p:ext uri="{BB962C8B-B14F-4D97-AF65-F5344CB8AC3E}">
        <p14:creationId xmlns:p14="http://schemas.microsoft.com/office/powerpoint/2010/main" val="2715175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46465B-9B7D-41BA-A434-1A497FC7FA64}"/>
              </a:ext>
            </a:extLst>
          </p:cNvPr>
          <p:cNvSpPr txBox="1"/>
          <p:nvPr/>
        </p:nvSpPr>
        <p:spPr>
          <a:xfrm>
            <a:off x="0" y="3657484"/>
            <a:ext cx="41416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Hours of Operation: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Monday –Friday:  9am -4pm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Guided tours: Monday, Wednesday, Friday: 10am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Gift Shop:  9am – 4pm 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99513-462F-47A5-E4F2-E67968E41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353" y="4057047"/>
            <a:ext cx="3083399" cy="15881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7F1CC2-B4FD-EB68-6ECB-CA8A1E630982}"/>
              </a:ext>
            </a:extLst>
          </p:cNvPr>
          <p:cNvSpPr/>
          <p:nvPr/>
        </p:nvSpPr>
        <p:spPr>
          <a:xfrm>
            <a:off x="2176493" y="661055"/>
            <a:ext cx="287065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Kaua‘i Museum On-going events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3A9F78-3F04-8576-E686-5B76DC3AF2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550" y="0"/>
            <a:ext cx="5307975" cy="3641841"/>
          </a:xfrm>
          <a:prstGeom prst="rect">
            <a:avLst/>
          </a:prstGeom>
        </p:spPr>
      </p:pic>
      <p:pic>
        <p:nvPicPr>
          <p:cNvPr id="4" name="Picture 3" descr="A picture containing text, book, old&#10;&#10;Description automatically generated">
            <a:extLst>
              <a:ext uri="{FF2B5EF4-FFF2-40B4-BE49-F238E27FC236}">
                <a16:creationId xmlns:a16="http://schemas.microsoft.com/office/drawing/2014/main" id="{3701544E-C5F4-6673-2872-8CB629E3B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21510" cy="3631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0CB615-21AA-670C-098C-8ED51CD4C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464" y="-19451"/>
            <a:ext cx="5486400" cy="68603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D93E55-215B-E812-9689-3608E07A94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6" y="5581635"/>
            <a:ext cx="1172869" cy="1183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A1D16D-19F8-8561-C4C8-F3B065C2C4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353" y="5594025"/>
            <a:ext cx="3076712" cy="932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92623A-1457-E1E9-12CE-641BC7E7867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661" y="0"/>
            <a:ext cx="1746343" cy="17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09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9475B5-578E-A170-3C6F-07126F6D98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7516"/>
            <a:ext cx="12192000" cy="7065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2C681A-C8EE-F9FC-9702-57CD1A98A2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05" y="3988957"/>
            <a:ext cx="4939553" cy="2626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3C60D-3B4A-40C4-90F3-CA192F6BB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557" y="0"/>
            <a:ext cx="3277456" cy="22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10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Rectangle 9"/>
          <p:cNvSpPr>
            <a:spLocks noChangeArrowheads="1"/>
          </p:cNvSpPr>
          <p:nvPr/>
        </p:nvSpPr>
        <p:spPr bwMode="auto">
          <a:xfrm>
            <a:off x="1235075" y="146026"/>
            <a:ext cx="4572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Narkisim" panose="020E0502050101010101" pitchFamily="34" charset="-79"/>
              </a:rPr>
              <a:t>Activities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67EEE-406D-4E8C-B46E-3F1873ED8C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727" y="-1"/>
            <a:ext cx="46842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8D2905-0D1F-4D64-AAC4-BA42C0A515A3}"/>
              </a:ext>
            </a:extLst>
          </p:cNvPr>
          <p:cNvSpPr txBox="1"/>
          <p:nvPr/>
        </p:nvSpPr>
        <p:spPr>
          <a:xfrm>
            <a:off x="7597775" y="6480077"/>
            <a:ext cx="1700652" cy="37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Kōloa Zipline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179625-2B33-08DD-B4AC-6BDA471613DB}"/>
              </a:ext>
            </a:extLst>
          </p:cNvPr>
          <p:cNvSpPr txBox="1">
            <a:spLocks noChangeArrowheads="1"/>
          </p:cNvSpPr>
          <p:nvPr/>
        </p:nvSpPr>
        <p:spPr>
          <a:xfrm>
            <a:off x="164387" y="1315092"/>
            <a:ext cx="7433388" cy="502920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Mountain Tubing 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Zipline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Tours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River &amp; Ocean Kayaking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 Tours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Explore Nāpali Coast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ATV Tours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 Ride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Garden Tours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Golf (regular and mini)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Surfing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Rum Safari Tour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 (Stand Up Paddle) – Rivers &amp; Ocean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Snorkeling/Scuba/Snuba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Sky Diving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Movie Tour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Shopping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Horseback Riding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Lū‘au 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Hiking 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Tour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Biking Down Waimea Canyon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Sightseeing 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Waterfall Rappel 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Tour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Festivals &amp; Events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Farmer’s Markets</a:t>
            </a:r>
          </a:p>
          <a:p>
            <a:pPr marL="457189" marR="0" lvl="0" indent="-457189" algn="l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Museum Tours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6079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9CF70AC5-1975-466E-AAD7-68C808103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2705099"/>
            <a:ext cx="4160452" cy="3831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A72D0-BE3F-49BF-A255-4CB894BBC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804" y="299363"/>
            <a:ext cx="4308688" cy="3008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352E7-83DA-4737-B30C-9AE4569F0F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8676" y="299365"/>
            <a:ext cx="2775313" cy="30081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5866A1-5194-4C8B-91F7-4D0B496D91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28037-3C4D-4379-B92B-57C5276F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392" y="3433594"/>
            <a:ext cx="6465288" cy="595417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/>
              <a:t>National Tropical Botanical Garden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166F5F-A71E-4BDF-A56F-8B8516F4BED9}"/>
              </a:ext>
            </a:extLst>
          </p:cNvPr>
          <p:cNvSpPr txBox="1"/>
          <p:nvPr/>
        </p:nvSpPr>
        <p:spPr>
          <a:xfrm>
            <a:off x="4725909" y="4141550"/>
            <a:ext cx="7074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Allerton Garden – Guided Tours: Sunset Tour, Fire Tour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McBryde  Garden – Self Guided Tours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Best of Both Worlds Tour – Combo guided tour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8A3080-B19A-4AE8-9C45-6014C53C56DB}"/>
              </a:ext>
            </a:extLst>
          </p:cNvPr>
          <p:cNvSpPr/>
          <p:nvPr/>
        </p:nvSpPr>
        <p:spPr>
          <a:xfrm>
            <a:off x="4819745" y="5823749"/>
            <a:ext cx="7483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Thursdays: Aloha Market 10 a.m. – 2 p.m. at the Visitors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Performance at 12:30 p.m.</a:t>
            </a:r>
          </a:p>
        </p:txBody>
      </p:sp>
    </p:spTree>
    <p:extLst>
      <p:ext uri="{BB962C8B-B14F-4D97-AF65-F5344CB8AC3E}">
        <p14:creationId xmlns:p14="http://schemas.microsoft.com/office/powerpoint/2010/main" val="827117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D9AE2-1AC5-A4CF-B2D2-0B37CF17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Online Media 2" title="Kaua‘i Presentation Aloha Canada 2023">
            <a:hlinkClick r:id="" action="ppaction://media"/>
            <a:extLst>
              <a:ext uri="{FF2B5EF4-FFF2-40B4-BE49-F238E27FC236}">
                <a16:creationId xmlns:a16="http://schemas.microsoft.com/office/drawing/2014/main" id="{7FF63D2A-9BA2-0A36-7968-EDC2F9F75A0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87563" y="1600200"/>
            <a:ext cx="801687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3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AA66F3-7970-AAE6-F3AA-E51DAEA8C3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7"/>
          <a:stretch/>
        </p:blipFill>
        <p:spPr>
          <a:xfrm>
            <a:off x="214235" y="3467779"/>
            <a:ext cx="11763530" cy="34765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1C345E-8ED6-9E2B-557C-D931A2007E5B}"/>
              </a:ext>
            </a:extLst>
          </p:cNvPr>
          <p:cNvSpPr/>
          <p:nvPr/>
        </p:nvSpPr>
        <p:spPr>
          <a:xfrm>
            <a:off x="1791856" y="87174"/>
            <a:ext cx="81372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Reservations Required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7721D1-2D3A-6F93-ECA6-9D679F0BA090}"/>
              </a:ext>
            </a:extLst>
          </p:cNvPr>
          <p:cNvSpPr/>
          <p:nvPr/>
        </p:nvSpPr>
        <p:spPr>
          <a:xfrm>
            <a:off x="320322" y="842846"/>
            <a:ext cx="2886239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Hā‘ena State Park:  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F533BA79-0ACF-BBC6-0883-25EB241F4A6A}"/>
              </a:ext>
            </a:extLst>
          </p:cNvPr>
          <p:cNvSpPr/>
          <p:nvPr/>
        </p:nvSpPr>
        <p:spPr>
          <a:xfrm>
            <a:off x="1302999" y="4669846"/>
            <a:ext cx="252762" cy="231177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CEE03-233A-A17C-EEAB-5C639929B39D}"/>
              </a:ext>
            </a:extLst>
          </p:cNvPr>
          <p:cNvSpPr txBox="1"/>
          <p:nvPr/>
        </p:nvSpPr>
        <p:spPr>
          <a:xfrm>
            <a:off x="320322" y="1242883"/>
            <a:ext cx="10010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Hā‘ena State Park includes Kē‘ē Beach,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Hanakāpī‘ai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the Kalalau Trail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A2F8316-98EC-D391-A872-D909C2F477DE}"/>
              </a:ext>
            </a:extLst>
          </p:cNvPr>
          <p:cNvSpPr/>
          <p:nvPr/>
        </p:nvSpPr>
        <p:spPr>
          <a:xfrm>
            <a:off x="10985293" y="3992508"/>
            <a:ext cx="252762" cy="231177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5" descr="A picture containing nature, water, rock&#10;&#10;Description automatically generated">
            <a:extLst>
              <a:ext uri="{FF2B5EF4-FFF2-40B4-BE49-F238E27FC236}">
                <a16:creationId xmlns:a16="http://schemas.microsoft.com/office/drawing/2014/main" id="{815BE6FA-21EF-B8C0-5F1D-96478D9778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941" y="209119"/>
            <a:ext cx="1429534" cy="21443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790D01-6614-0793-EEED-EB944A500A03}"/>
              </a:ext>
            </a:extLst>
          </p:cNvPr>
          <p:cNvSpPr txBox="1"/>
          <p:nvPr/>
        </p:nvSpPr>
        <p:spPr>
          <a:xfrm>
            <a:off x="268525" y="2353421"/>
            <a:ext cx="1194998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Kīlauea Point National Wildlife Refuge &amp; Daniel K. Inouye Kīlauea Point Lighthouse: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526579-683D-96E1-C54E-1C46A5976787}"/>
              </a:ext>
            </a:extLst>
          </p:cNvPr>
          <p:cNvSpPr txBox="1"/>
          <p:nvPr/>
        </p:nvSpPr>
        <p:spPr>
          <a:xfrm>
            <a:off x="320321" y="1631288"/>
            <a:ext cx="8760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www.gohaena.com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parking passes, individual entry and shuttle passes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Passes available 30 days out – Parking passes sell out almost immediately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263B9A-F95A-9489-835C-25B3FC14A33D}"/>
              </a:ext>
            </a:extLst>
          </p:cNvPr>
          <p:cNvSpPr txBox="1"/>
          <p:nvPr/>
        </p:nvSpPr>
        <p:spPr>
          <a:xfrm>
            <a:off x="320321" y="2803491"/>
            <a:ext cx="610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www.recreation.gov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reservations up to 60 days out </a:t>
            </a:r>
          </a:p>
        </p:txBody>
      </p:sp>
    </p:spTree>
    <p:extLst>
      <p:ext uri="{BB962C8B-B14F-4D97-AF65-F5344CB8AC3E}">
        <p14:creationId xmlns:p14="http://schemas.microsoft.com/office/powerpoint/2010/main" val="26323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E23247-B865-45C1-9229-AF9A5B4B63BE}"/>
              </a:ext>
            </a:extLst>
          </p:cNvPr>
          <p:cNvSpPr/>
          <p:nvPr/>
        </p:nvSpPr>
        <p:spPr>
          <a:xfrm>
            <a:off x="10583501" y="416875"/>
            <a:ext cx="1372952" cy="533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C9F218-4FCB-4352-BF11-93FA3011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16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F83563-0A64-45E6-96B0-C646841094E0}"/>
              </a:ext>
            </a:extLst>
          </p:cNvPr>
          <p:cNvSpPr txBox="1"/>
          <p:nvPr/>
        </p:nvSpPr>
        <p:spPr>
          <a:xfrm>
            <a:off x="6792124" y="694589"/>
            <a:ext cx="55343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Shuttle: $35 roundtrip includes entry pass. ($25 ages 4-15)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Parking Pass: $10 Parking (per time slot):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Morning: 6:30 am–12:30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Afternoon: 12:30 pm–5:30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Evening: 4:30 pm– sunset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Entry Pass: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$5 per person (all day)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must have an entry pass.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2AFAA-A8D1-6CFF-EB80-ED4D59FA2497}"/>
              </a:ext>
            </a:extLst>
          </p:cNvPr>
          <p:cNvSpPr txBox="1"/>
          <p:nvPr/>
        </p:nvSpPr>
        <p:spPr>
          <a:xfrm>
            <a:off x="1675322" y="5467919"/>
            <a:ext cx="396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Query done on November 29, 2023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67BA334-995A-C68A-45DE-DE826BE95291}"/>
              </a:ext>
            </a:extLst>
          </p:cNvPr>
          <p:cNvSpPr/>
          <p:nvPr/>
        </p:nvSpPr>
        <p:spPr>
          <a:xfrm>
            <a:off x="8859479" y="4388623"/>
            <a:ext cx="2932864" cy="2019142"/>
          </a:xfrm>
          <a:prstGeom prst="star5">
            <a:avLst>
              <a:gd name="adj" fmla="val 31760"/>
              <a:gd name="hf" fmla="val 105146"/>
              <a:gd name="vf" fmla="val 110557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72230-4D84-6D9D-210B-D33FE74590C1}"/>
              </a:ext>
            </a:extLst>
          </p:cNvPr>
          <p:cNvSpPr txBox="1"/>
          <p:nvPr/>
        </p:nvSpPr>
        <p:spPr>
          <a:xfrm>
            <a:off x="9374965" y="5080158"/>
            <a:ext cx="1901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Avoid the stress Advise clients to book the shuttle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3276B-1E6A-D73C-4DE3-1B7143BDA7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297" y="4376459"/>
            <a:ext cx="2074882" cy="1786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79133-3FDC-61DF-D940-5284BAD6A9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3" y="663742"/>
            <a:ext cx="3491408" cy="4741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4C03DE-1D77-BBCB-9607-A20383C5476C}"/>
              </a:ext>
            </a:extLst>
          </p:cNvPr>
          <p:cNvSpPr txBox="1"/>
          <p:nvPr/>
        </p:nvSpPr>
        <p:spPr>
          <a:xfrm>
            <a:off x="6708297" y="6244295"/>
            <a:ext cx="396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www.GoHaena.com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5C909-1955-3DA3-E988-ED66ACB27F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781" y="663742"/>
            <a:ext cx="2695991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1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AD9D59A-156A-416F-AADB-6DAC0F033A48}"/>
              </a:ext>
            </a:extLst>
          </p:cNvPr>
          <p:cNvSpPr/>
          <p:nvPr/>
        </p:nvSpPr>
        <p:spPr>
          <a:xfrm>
            <a:off x="2743200" y="482600"/>
            <a:ext cx="1422400" cy="1524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76200">
                <a:solidFill>
                  <a:prstClr val="black"/>
                </a:solidFill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02C6A1-C1A1-39F2-B606-A28CE915FCB8}"/>
              </a:ext>
            </a:extLst>
          </p:cNvPr>
          <p:cNvSpPr/>
          <p:nvPr/>
        </p:nvSpPr>
        <p:spPr>
          <a:xfrm>
            <a:off x="9967260" y="142166"/>
            <a:ext cx="1884219" cy="1447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D7317A6-6388-3561-E652-3E969B7355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1" y="219752"/>
            <a:ext cx="1610012" cy="7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F5E12-8230-4AFF-B83A-7F1EC9B1B6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9ECCF-9253-4B6F-86FE-5A41BE3C4085}"/>
              </a:ext>
            </a:extLst>
          </p:cNvPr>
          <p:cNvSpPr/>
          <p:nvPr/>
        </p:nvSpPr>
        <p:spPr>
          <a:xfrm>
            <a:off x="256904" y="63239"/>
            <a:ext cx="715695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Tasting Kaua‘i – Food Tours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66A122-184A-7847-AEB8-7DE344DF0F54}"/>
              </a:ext>
            </a:extLst>
          </p:cNvPr>
          <p:cNvSpPr txBox="1"/>
          <p:nvPr/>
        </p:nvSpPr>
        <p:spPr>
          <a:xfrm>
            <a:off x="392552" y="925013"/>
            <a:ext cx="767076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Food Tours &amp; 3 Food Truck Tours offered: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Kīlauea - Mon &amp; Tues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South Shore - Wednesday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Waimea (walking tour) – Wednesday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Calibri"/>
              </a:rPr>
              <a:t> South Shore Food Truck Tour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East Side – Thursday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Calibri"/>
              </a:rPr>
              <a:t>Royal Coconut Coast Food Truck Tour - Thursday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Hanapēpē (walking tour) - Friday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Downtown Līhu‘e (walking tour) - Saturday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Hanalei Town (walking tour) – Sunday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Calibri"/>
              </a:rPr>
              <a:t>Hanalei Town Food Truck Tour – Sunday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Email: info@tastingkauai.com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C39B363-26C9-10AF-24B0-28C09D44F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123" y="1698171"/>
            <a:ext cx="1723053" cy="1730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AE8E41-AFDF-3578-B1DA-983EDEAFA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6100" y="4848099"/>
            <a:ext cx="1605900" cy="20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31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FFB300-8DE9-71D5-5669-B84D59316AB0}"/>
              </a:ext>
            </a:extLst>
          </p:cNvPr>
          <p:cNvSpPr/>
          <p:nvPr/>
        </p:nvSpPr>
        <p:spPr>
          <a:xfrm>
            <a:off x="871035" y="0"/>
            <a:ext cx="650857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2024 Festivals &amp; Events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22757-ABC6-A74A-8A04-0ED61EA2E61F}"/>
              </a:ext>
            </a:extLst>
          </p:cNvPr>
          <p:cNvSpPr txBox="1"/>
          <p:nvPr/>
        </p:nvSpPr>
        <p:spPr>
          <a:xfrm>
            <a:off x="0" y="861774"/>
            <a:ext cx="802121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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Waimea Town Celebration – February 17-24,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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41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Annual 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Kanikapila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Kākou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Series – February-March,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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Prince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Kūhiō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Celebration – March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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Lei Day Celebration – May 1,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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Kaua‘i Poke Festival – June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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Taste of Hawai‘i – June 2,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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Concert in the Sky – July 4,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www.kauaifestivals.com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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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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A9CC1-9C10-8ED7-E294-7451731499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443" y="26772"/>
            <a:ext cx="4321557" cy="6858000"/>
          </a:xfrm>
          <a:prstGeom prst="rect">
            <a:avLst/>
          </a:prstGeom>
        </p:spPr>
      </p:pic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74D77CC-2FB1-616D-6783-A728F2C2A6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34" t="7875" r="9889" b="10165"/>
          <a:stretch/>
        </p:blipFill>
        <p:spPr>
          <a:xfrm>
            <a:off x="9219081" y="4389077"/>
            <a:ext cx="2259633" cy="2341984"/>
          </a:xfrm>
          <a:prstGeom prst="rect">
            <a:avLst/>
          </a:prstGeom>
        </p:spPr>
      </p:pic>
      <p:pic>
        <p:nvPicPr>
          <p:cNvPr id="9" name="Picture 8" descr="A group of women in red dresses&#10;&#10;Description automatically generated">
            <a:extLst>
              <a:ext uri="{FF2B5EF4-FFF2-40B4-BE49-F238E27FC236}">
                <a16:creationId xmlns:a16="http://schemas.microsoft.com/office/drawing/2014/main" id="{25627B9B-860E-34B2-88DC-38F0CBA9EB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2172" y="4389077"/>
            <a:ext cx="3608271" cy="2462903"/>
          </a:xfrm>
          <a:prstGeom prst="rect">
            <a:avLst/>
          </a:prstGeom>
        </p:spPr>
      </p:pic>
      <p:pic>
        <p:nvPicPr>
          <p:cNvPr id="11" name="Picture 10" descr="A train with people on it&#10;&#10;Description automatically generated">
            <a:extLst>
              <a:ext uri="{FF2B5EF4-FFF2-40B4-BE49-F238E27FC236}">
                <a16:creationId xmlns:a16="http://schemas.microsoft.com/office/drawing/2014/main" id="{00A6230D-E8B3-17AB-AF4B-6B6CF8F613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9077"/>
            <a:ext cx="4572000" cy="24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59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3F072C-909F-492B-9C52-A403CD64CA23}"/>
              </a:ext>
            </a:extLst>
          </p:cNvPr>
          <p:cNvSpPr txBox="1"/>
          <p:nvPr/>
        </p:nvSpPr>
        <p:spPr>
          <a:xfrm>
            <a:off x="4122767" y="491868"/>
            <a:ext cx="734455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 Shore: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Makai Golf Club:  Music &amp; Art Festival – Wednesdays, 1pm – 5pm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Anaina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Hou Community Park: 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Farmers Market on Saturdays, 9:30am – 12pm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Princeville Shopping Center: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Hula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Show – Every Saturday, 1:30-2:30pm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Princeville Night Market – every 2</a:t>
            </a: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Sunday – 4pm-8pm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 Shore: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Shops at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Kukui‘ula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Kaua‘i Culinary Market at the Shops a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Kukui‘ula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 Wednesdays, 3:30pm – 6pm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Kanikapila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Kukui‘ula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Fridays, 5:30pm-7:30pm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Aloha Market at NTBG – Thursdays, 10am-2pm (hula performance at 12:30pm)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 Side Saturdays –3</a:t>
            </a: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Saturdays of every month, 4:30pm-8pm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East Side: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Coconut Marketplace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Farmers Market – Tuesdays &amp; Thursdays, 9am-1pm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Hula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 – Wednesdays, 5pm-6pm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Keālia Farm Market – Fridays, 3pm-6pm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Kapa‘a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Beach Park - Kaua‘i Made Products &amp; Farmers Market – 1</a:t>
            </a: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Wed 3pm – 4:30pm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Behind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Ho‘omana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Thrift Store in Wailua – Wednesdays, 2pm-5pm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Līhu‘e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Pau Hana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 at Kukui Grove – Mondays, 3pm – 5:30 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Puhi Park Produce by Grove Farm – Saturdays, 9:30 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Downtown Līhu‘e Night Market – 2</a:t>
            </a: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Saturdays, 4pm-8pm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West: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Hanapēpē Art Night – Fridays, 5pm-8pm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829879-DFB6-444E-BC9E-FB40B1A9B3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9069"/>
            <a:ext cx="3586611" cy="275893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0DCAC-14D1-E3A9-6791-C9EDEBB700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1215"/>
            <a:ext cx="3586611" cy="43074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7A3202-4371-4144-98B3-71167CBE984C}"/>
              </a:ext>
            </a:extLst>
          </p:cNvPr>
          <p:cNvSpPr/>
          <p:nvPr/>
        </p:nvSpPr>
        <p:spPr>
          <a:xfrm>
            <a:off x="181827" y="-92907"/>
            <a:ext cx="60696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On-going Events/Farmers Markets </a:t>
            </a:r>
          </a:p>
        </p:txBody>
      </p:sp>
    </p:spTree>
    <p:extLst>
      <p:ext uri="{BB962C8B-B14F-4D97-AF65-F5344CB8AC3E}">
        <p14:creationId xmlns:p14="http://schemas.microsoft.com/office/powerpoint/2010/main" val="2941170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ouple of women on a beach&#10;&#10;Description automatically generated with low confidence">
            <a:extLst>
              <a:ext uri="{FF2B5EF4-FFF2-40B4-BE49-F238E27FC236}">
                <a16:creationId xmlns:a16="http://schemas.microsoft.com/office/drawing/2014/main" id="{C738AA3C-4FC4-3B39-9B4B-91D04C4717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95" y="998250"/>
            <a:ext cx="7275550" cy="48508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0B8DD1-B2C7-3089-1CAC-9193D648BC6E}"/>
              </a:ext>
            </a:extLst>
          </p:cNvPr>
          <p:cNvSpPr/>
          <p:nvPr/>
        </p:nvSpPr>
        <p:spPr>
          <a:xfrm>
            <a:off x="2194073" y="0"/>
            <a:ext cx="6880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Mālama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1F497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853B4-FC6D-2072-1904-8A55F55A6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233" y="892351"/>
            <a:ext cx="3656683" cy="2373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2BAB06-9739-300F-D0E7-A0CA6C918FDF}"/>
              </a:ext>
            </a:extLst>
          </p:cNvPr>
          <p:cNvSpPr/>
          <p:nvPr/>
        </p:nvSpPr>
        <p:spPr>
          <a:xfrm>
            <a:off x="0" y="998250"/>
            <a:ext cx="70485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 w="12700">
                  <a:solidFill>
                    <a:srgbClr val="438D9F"/>
                  </a:solidFill>
                  <a:prstDash val="solid"/>
                </a:ln>
                <a:pattFill prst="ltDnDiag">
                  <a:fgClr>
                    <a:srgbClr val="438D9F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Patrol/Beach Clean Ups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438D9F"/>
                </a:solidFill>
                <a:prstDash val="solid"/>
              </a:ln>
              <a:pattFill prst="ltDnDiag">
                <a:fgClr>
                  <a:srgbClr val="438D9F">
                    <a:lumMod val="60000"/>
                    <a:lumOff val="40000"/>
                  </a:srgbClr>
                </a:fgClr>
                <a:bgClr>
                  <a:srgbClr val="FFFFFF"/>
                </a:bgClr>
              </a:patt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844B2-96FF-0CC0-E2AF-5F5F84967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294" y="3456850"/>
            <a:ext cx="5074706" cy="1682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747A4F-1423-1A92-34A4-B9BB4A0BC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79" y="5120342"/>
            <a:ext cx="3581251" cy="175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11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8D3D34-32C3-E142-D2BB-ADEFAC7D3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65402"/>
            <a:ext cx="6867939" cy="4284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FEF392-9681-F5D2-16AC-4CAB198CB6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91" y="38116"/>
            <a:ext cx="3951715" cy="17782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6F3A92-AC6F-DC0D-222C-C51D82B6C1E3}"/>
              </a:ext>
            </a:extLst>
          </p:cNvPr>
          <p:cNvSpPr/>
          <p:nvPr/>
        </p:nvSpPr>
        <p:spPr>
          <a:xfrm>
            <a:off x="287723" y="1975410"/>
            <a:ext cx="62924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Field Trips for Shelter Dogs</a:t>
            </a:r>
          </a:p>
        </p:txBody>
      </p:sp>
      <p:pic>
        <p:nvPicPr>
          <p:cNvPr id="9" name="FullSizeRender">
            <a:hlinkClick r:id="" action="ppaction://media"/>
            <a:extLst>
              <a:ext uri="{FF2B5EF4-FFF2-40B4-BE49-F238E27FC236}">
                <a16:creationId xmlns:a16="http://schemas.microsoft.com/office/drawing/2014/main" id="{DC29D95E-3ADA-9DCD-39E2-3135DDADEC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29"/>
                </p14:media>
              </p:ext>
            </p:extLst>
          </p:nvPr>
        </p:nvPicPr>
        <p:blipFill rotWithShape="1">
          <a:blip r:embed="rId6"/>
          <a:srcRect b="22934"/>
          <a:stretch/>
        </p:blipFill>
        <p:spPr>
          <a:xfrm>
            <a:off x="7612411" y="1776627"/>
            <a:ext cx="3678440" cy="50318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91F330-16C3-4549-ABD5-F8B8860102D0}"/>
              </a:ext>
            </a:extLst>
          </p:cNvPr>
          <p:cNvSpPr/>
          <p:nvPr/>
        </p:nvSpPr>
        <p:spPr>
          <a:xfrm>
            <a:off x="7289440" y="261597"/>
            <a:ext cx="4804970" cy="135421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TropiCats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Kaua‘i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Kaua‘i’s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30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and only Cat Café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103AC-D11F-BA5D-B6E8-1D582994BE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107" y="1019274"/>
            <a:ext cx="2189487" cy="3011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886F54-6916-752A-6E9B-7A9C12BA2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115" y="5422764"/>
            <a:ext cx="1396885" cy="1381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898BA4-03D6-006E-AD61-EDD80231D1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0528" y="273516"/>
            <a:ext cx="1766431" cy="1697945"/>
          </a:xfrm>
          <a:prstGeom prst="rect">
            <a:avLst/>
          </a:prstGeom>
        </p:spPr>
      </p:pic>
      <p:pic>
        <p:nvPicPr>
          <p:cNvPr id="1026" name="945F8B33-C3DE-4F37-8713-E1DC7308BEA1" descr="IMG_6919.JPG">
            <a:extLst>
              <a:ext uri="{FF2B5EF4-FFF2-40B4-BE49-F238E27FC236}">
                <a16:creationId xmlns:a16="http://schemas.microsoft.com/office/drawing/2014/main" id="{EC610646-3AF5-D91B-3870-18A7BA60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0965" y="1682629"/>
            <a:ext cx="1552661" cy="207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0C61BAFD-A695-445D-B40E-6A7744CF72BE" descr="IMG_7473.JPG">
            <a:extLst>
              <a:ext uri="{FF2B5EF4-FFF2-40B4-BE49-F238E27FC236}">
                <a16:creationId xmlns:a16="http://schemas.microsoft.com/office/drawing/2014/main" id="{82A2A2AD-EAB4-ED12-2E70-C19192AB9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916" y="2971312"/>
            <a:ext cx="1583470" cy="21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33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31576-E4F3-D1E7-5074-D7BDDB4128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38018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8CB348F-9BED-FE9E-9DF3-ECFACE5814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2805" y="-165438"/>
            <a:ext cx="4092123" cy="2821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ED987C-FAAF-2689-593E-81126D595E43}"/>
              </a:ext>
            </a:extLst>
          </p:cNvPr>
          <p:cNvSpPr txBox="1"/>
          <p:nvPr/>
        </p:nvSpPr>
        <p:spPr>
          <a:xfrm>
            <a:off x="233083" y="4334181"/>
            <a:ext cx="1180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While relief efforts continue in West Maui, you can also make a donation to help communities and families through the Maui Strong Fund                                                   People’s Fund of Maui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539814-632C-8C57-A333-ADD88C17CB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386" y="5189962"/>
            <a:ext cx="1511743" cy="1511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531AE-86B0-FABF-53F5-F97D36D452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139" y="5143795"/>
            <a:ext cx="1511744" cy="15117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C849F5-365A-19BD-E01D-95B2C9E15822}"/>
              </a:ext>
            </a:extLst>
          </p:cNvPr>
          <p:cNvSpPr txBox="1"/>
          <p:nvPr/>
        </p:nvSpPr>
        <p:spPr>
          <a:xfrm>
            <a:off x="2953871" y="6424706"/>
            <a:ext cx="13312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Maui Strong Fund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88EAD-FC82-DF2D-0F08-07271EB2E86B}"/>
              </a:ext>
            </a:extLst>
          </p:cNvPr>
          <p:cNvSpPr txBox="1"/>
          <p:nvPr/>
        </p:nvSpPr>
        <p:spPr>
          <a:xfrm>
            <a:off x="7763435" y="6491897"/>
            <a:ext cx="1474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People’s Fund of Maui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59834-19B5-00E7-C9D6-F13601648AB4}"/>
              </a:ext>
            </a:extLst>
          </p:cNvPr>
          <p:cNvSpPr txBox="1"/>
          <p:nvPr/>
        </p:nvSpPr>
        <p:spPr>
          <a:xfrm>
            <a:off x="3442447" y="209466"/>
            <a:ext cx="8641976" cy="341632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 when your clients are on Kaua‘i, they can help mālama Maui.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Many Kaua‘i businesses are supporting Maui: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Shops at Kukui‘ula: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Hā‘upu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Outpost: 100% profit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Ho‘ōla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Maui collection to help families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Soha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Living: 100% profit from Maui Strong collection to Maui Strong Fund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RumFire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Po‘ipū:  Table 53 will donate 100% of proceeds through December 2023 to  help Maui rebuilding efforts.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Royal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Kaua‘i Resort:  Selling “Maui on My Mind” bracelets for $5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All proceeds go to Maui recovery – selling at least thru October.  Over 1,000 sold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BC426D-334E-0B06-257F-429632F38B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87" b="1"/>
          <a:stretch/>
        </p:blipFill>
        <p:spPr>
          <a:xfrm>
            <a:off x="9079102" y="3117124"/>
            <a:ext cx="2877671" cy="121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68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52F27-2114-4E65-CF8F-2E184F4A7C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9045" y="195126"/>
            <a:ext cx="2553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FFFFFF"/>
                  </a:solidFill>
                </a:ln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Mahalo!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CDB42-0950-4B2F-A7F8-F79114984DD6}"/>
              </a:ext>
            </a:extLst>
          </p:cNvPr>
          <p:cNvSpPr txBox="1"/>
          <p:nvPr/>
        </p:nvSpPr>
        <p:spPr>
          <a:xfrm>
            <a:off x="9479902" y="6372808"/>
            <a:ext cx="311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Po‘ipū Bay Golf Course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E3DFF-AF5B-417D-9A19-9B47A9EAE516}"/>
              </a:ext>
            </a:extLst>
          </p:cNvPr>
          <p:cNvSpPr/>
          <p:nvPr/>
        </p:nvSpPr>
        <p:spPr>
          <a:xfrm>
            <a:off x="4010200" y="3429000"/>
            <a:ext cx="5469702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Contact: Maile Brown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Director of Marketing, Kaua‘i Visitors Bureau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maile@hvcb.org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E1C91-7AEF-417F-8FDC-5E1EA3BC3280}"/>
              </a:ext>
            </a:extLst>
          </p:cNvPr>
          <p:cNvSpPr/>
          <p:nvPr/>
        </p:nvSpPr>
        <p:spPr>
          <a:xfrm>
            <a:off x="2953951" y="1804925"/>
            <a:ext cx="6284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FFFFFF"/>
                  </a:solidFill>
                </a:ln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Agents.Gohawaii.com</a:t>
            </a:r>
          </a:p>
        </p:txBody>
      </p:sp>
    </p:spTree>
    <p:extLst>
      <p:ext uri="{BB962C8B-B14F-4D97-AF65-F5344CB8AC3E}">
        <p14:creationId xmlns:p14="http://schemas.microsoft.com/office/powerpoint/2010/main" val="151867264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500" y="444500"/>
            <a:ext cx="7154862" cy="5715000"/>
          </a:xfrm>
          <a:noFill/>
        </p:spPr>
      </p:pic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462" y="3879850"/>
            <a:ext cx="1689100" cy="16891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4" name="WordArt 6"/>
          <p:cNvSpPr>
            <a:spLocks noChangeArrowheads="1" noChangeShapeType="1" noTextEdit="1"/>
          </p:cNvSpPr>
          <p:nvPr/>
        </p:nvSpPr>
        <p:spPr bwMode="auto">
          <a:xfrm>
            <a:off x="685800" y="1181100"/>
            <a:ext cx="3695700" cy="1524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" cap="none" spc="0" normalizeH="0" baseline="0" noProof="0" dirty="0">
                <a:ln w="9525">
                  <a:solidFill>
                    <a:srgbClr val="CCFFFF"/>
                  </a:solidFill>
                  <a:round/>
                  <a:headEnd/>
                  <a:tailEnd/>
                </a:ln>
                <a:solidFill>
                  <a:srgbClr val="00808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Līhu‘e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6F05091-9FCA-C99F-E6E6-810F523118CF}"/>
              </a:ext>
            </a:extLst>
          </p:cNvPr>
          <p:cNvSpPr/>
          <p:nvPr/>
        </p:nvSpPr>
        <p:spPr>
          <a:xfrm rot="10800000">
            <a:off x="10948371" y="4308669"/>
            <a:ext cx="653143" cy="5598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6650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9040" y="222813"/>
            <a:ext cx="6890983" cy="67710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cs typeface="Arial" panose="020B0604020202020204" pitchFamily="34" charset="0"/>
              </a:rPr>
              <a:t>CONUS Non-Stop Flights to Līhu‘e (LIH) 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404038" y="1316806"/>
            <a:ext cx="117879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Denver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Las Vegas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Los Angeles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Oakland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Phoenix 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Portland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 Diego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 Francisco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 Jose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Seattle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Vancouver (Seasonal)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57587F-3304-4D68-A1AA-138EB511BF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4344317"/>
            <a:ext cx="7442791" cy="2513683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C5E03C1-B8CC-DB02-5259-31F0E4E880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1" y="219752"/>
            <a:ext cx="1610012" cy="771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7AC0CF-000B-01DC-40F8-7E9F34D974C0}"/>
              </a:ext>
            </a:extLst>
          </p:cNvPr>
          <p:cNvSpPr txBox="1"/>
          <p:nvPr/>
        </p:nvSpPr>
        <p:spPr>
          <a:xfrm>
            <a:off x="166648" y="3581579"/>
            <a:ext cx="119509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Alaska Airlines, American Airlines, Delta Air Lines, Hawaiian Airlines, United Airlines, Southwest Airlines, WestJet Airlines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1712E650-36D1-4C3F-A3E9-E0449DBD4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791" y="4470079"/>
            <a:ext cx="4749209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Inter-Island Flights to Līhu‘e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20 Daily flights from Honolulu to Līhu‘e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 Daily flights from Kahului to Līhu‘e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 Daily flight from Kona to Līhu‘e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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Hawaiian Airlines &amp; Southwest Airlines</a:t>
            </a:r>
          </a:p>
        </p:txBody>
      </p:sp>
    </p:spTree>
    <p:extLst>
      <p:ext uri="{BB962C8B-B14F-4D97-AF65-F5344CB8AC3E}">
        <p14:creationId xmlns:p14="http://schemas.microsoft.com/office/powerpoint/2010/main" val="41555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3F2F9-769A-2743-9061-07D3DF17E8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9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772E4A-8AF8-4462-9CB4-17052F2F81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0" y="5067299"/>
            <a:ext cx="2794000" cy="18626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70CDBD-2926-4992-ADB6-E1700F3D3BDD}"/>
              </a:ext>
            </a:extLst>
          </p:cNvPr>
          <p:cNvSpPr/>
          <p:nvPr/>
        </p:nvSpPr>
        <p:spPr>
          <a:xfrm>
            <a:off x="3217808" y="186035"/>
            <a:ext cx="57563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Rejuvenating</a:t>
            </a:r>
          </a:p>
        </p:txBody>
      </p:sp>
    </p:spTree>
    <p:extLst>
      <p:ext uri="{BB962C8B-B14F-4D97-AF65-F5344CB8AC3E}">
        <p14:creationId xmlns:p14="http://schemas.microsoft.com/office/powerpoint/2010/main" val="178610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896BCB9-B1A1-4CE6-8F93-178D4D3439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625" y="274639"/>
            <a:ext cx="8008673" cy="63966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48B553-CD5B-406B-913E-6497168C7084}"/>
              </a:ext>
            </a:extLst>
          </p:cNvPr>
          <p:cNvSpPr/>
          <p:nvPr/>
        </p:nvSpPr>
        <p:spPr>
          <a:xfrm rot="19760924">
            <a:off x="2297110" y="663526"/>
            <a:ext cx="2878963" cy="10068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838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08B69-2B60-45E8-BD18-1E2E70A0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F1E358-1833-4911-B36A-FA6089F1F04C}"/>
              </a:ext>
            </a:extLst>
          </p:cNvPr>
          <p:cNvSpPr/>
          <p:nvPr/>
        </p:nvSpPr>
        <p:spPr>
          <a:xfrm>
            <a:off x="733527" y="5210472"/>
            <a:ext cx="3695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Nāpali Coast</a:t>
            </a:r>
          </a:p>
        </p:txBody>
      </p:sp>
      <p:pic>
        <p:nvPicPr>
          <p:cNvPr id="8" name="Content Placeholder 7" descr="A high angle view of a rocky cliff&#10;&#10;Description automatically generated">
            <a:extLst>
              <a:ext uri="{FF2B5EF4-FFF2-40B4-BE49-F238E27FC236}">
                <a16:creationId xmlns:a16="http://schemas.microsoft.com/office/drawing/2014/main" id="{D82F4EA7-811E-F2C4-A4A6-D6CAEF6CA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7597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6E3F3B8-DC16-4965-AE6D-092EC866FB8A}"/>
              </a:ext>
            </a:extLst>
          </p:cNvPr>
          <p:cNvSpPr txBox="1"/>
          <p:nvPr/>
        </p:nvSpPr>
        <p:spPr>
          <a:xfrm>
            <a:off x="4652676" y="934470"/>
            <a:ext cx="7453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Listed in the book “1,000 Things to See Before You Die”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Visible by Air, Ocean or Hike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E646B9-BD4A-4660-A0BE-F8FDB2AD4373}"/>
              </a:ext>
            </a:extLst>
          </p:cNvPr>
          <p:cNvSpPr/>
          <p:nvPr/>
        </p:nvSpPr>
        <p:spPr>
          <a:xfrm>
            <a:off x="5244913" y="-81193"/>
            <a:ext cx="58959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Nāpali Coast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CCF1C-FA2B-4436-CA4B-F8C9106939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892FB-8B25-F4D8-13C3-4617619606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1832796"/>
            <a:ext cx="7614410" cy="50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1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fall in a forest&#10;&#10;Description automatically generated with low confidence">
            <a:extLst>
              <a:ext uri="{FF2B5EF4-FFF2-40B4-BE49-F238E27FC236}">
                <a16:creationId xmlns:a16="http://schemas.microsoft.com/office/drawing/2014/main" id="{13F686A7-751D-F8E5-CC05-2BC11E11A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648" y="5748"/>
            <a:ext cx="3467100" cy="68551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A picture containing tree, outdoor, forest, wooded&#10;&#10;Description automatically generated">
            <a:extLst>
              <a:ext uri="{FF2B5EF4-FFF2-40B4-BE49-F238E27FC236}">
                <a16:creationId xmlns:a16="http://schemas.microsoft.com/office/drawing/2014/main" id="{A0482827-BDB9-BF5F-EA7A-CC9E2F633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74"/>
            <a:ext cx="390418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A picture containing waterfall, outdoor, water, tree&#10;&#10;Description automatically generated">
            <a:extLst>
              <a:ext uri="{FF2B5EF4-FFF2-40B4-BE49-F238E27FC236}">
                <a16:creationId xmlns:a16="http://schemas.microsoft.com/office/drawing/2014/main" id="{885A647E-5C6E-C1FE-3262-C88A111A14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8216" y="5748"/>
            <a:ext cx="4763784" cy="68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35815"/>
      </p:ext>
    </p:extLst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1163</Words>
  <Application>Microsoft Office PowerPoint</Application>
  <PresentationFormat>Widescreen</PresentationFormat>
  <Paragraphs>200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Unicode MS</vt:lpstr>
      <vt:lpstr>Calibri</vt:lpstr>
      <vt:lpstr>Times New Roman</vt:lpstr>
      <vt:lpstr>Wingdings</vt:lpstr>
      <vt:lpstr>7_Office Theme</vt:lpstr>
      <vt:lpstr>1_Office Theme</vt:lpstr>
      <vt:lpstr>2_Office Theme</vt:lpstr>
      <vt:lpstr>PowerPoint Presentation</vt:lpstr>
      <vt:lpstr>PowerPoint Presentation</vt:lpstr>
      <vt:lpstr>PowerPoint Presentation</vt:lpstr>
      <vt:lpstr>CONUS Non-Stop Flights to Līhu‘e (LIH)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Waimea Canyon</vt:lpstr>
      <vt:lpstr>PowerPoint Presentation</vt:lpstr>
      <vt:lpstr>PowerPoint Presentation</vt:lpstr>
      <vt:lpstr>PowerPoint Presentation</vt:lpstr>
      <vt:lpstr>PowerPoint Presentation</vt:lpstr>
      <vt:lpstr>National Tropical Botanical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Maile Brown</dc:creator>
  <cp:lastModifiedBy>Ken Gerson</cp:lastModifiedBy>
  <cp:revision>30</cp:revision>
  <dcterms:created xsi:type="dcterms:W3CDTF">2023-10-22T23:25:44Z</dcterms:created>
  <dcterms:modified xsi:type="dcterms:W3CDTF">2023-12-12T11:37:31Z</dcterms:modified>
</cp:coreProperties>
</file>