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notesMasterIdLst>
    <p:notesMasterId r:id="rId29"/>
  </p:notesMasterIdLst>
  <p:sldIdLst>
    <p:sldId id="288" r:id="rId2"/>
    <p:sldId id="838842066" r:id="rId3"/>
    <p:sldId id="838842067" r:id="rId4"/>
    <p:sldId id="838842089" r:id="rId5"/>
    <p:sldId id="838842090" r:id="rId6"/>
    <p:sldId id="838842081" r:id="rId7"/>
    <p:sldId id="838842083" r:id="rId8"/>
    <p:sldId id="838842092" r:id="rId9"/>
    <p:sldId id="838842055" r:id="rId10"/>
    <p:sldId id="838842082" r:id="rId11"/>
    <p:sldId id="838842061" r:id="rId12"/>
    <p:sldId id="838842087" r:id="rId13"/>
    <p:sldId id="838842058" r:id="rId14"/>
    <p:sldId id="330" r:id="rId15"/>
    <p:sldId id="838842091" r:id="rId16"/>
    <p:sldId id="838842086" r:id="rId17"/>
    <p:sldId id="838842084" r:id="rId18"/>
    <p:sldId id="838842008" r:id="rId19"/>
    <p:sldId id="3192" r:id="rId20"/>
    <p:sldId id="838842051" r:id="rId21"/>
    <p:sldId id="838841959" r:id="rId22"/>
    <p:sldId id="838841995" r:id="rId23"/>
    <p:sldId id="838842043" r:id="rId24"/>
    <p:sldId id="838841955" r:id="rId25"/>
    <p:sldId id="838841901" r:id="rId26"/>
    <p:sldId id="838842053" r:id="rId27"/>
    <p:sldId id="8388419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0408" autoAdjust="0"/>
  </p:normalViewPr>
  <p:slideViewPr>
    <p:cSldViewPr snapToGrid="0" snapToObjects="1">
      <p:cViewPr varScale="1">
        <p:scale>
          <a:sx n="70" d="100"/>
          <a:sy n="70" d="100"/>
        </p:scale>
        <p:origin x="72" y="2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062D6-F231-624D-B872-F33124F79F4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F3B4B-199F-6743-AF90-B0312659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2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7372-AEAB-9546-B3BB-4BEAE0968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9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7372-AEAB-9546-B3BB-4BEAE0968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48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7372-AEAB-9546-B3BB-4BEAE0968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6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0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9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4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9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9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8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7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DA16D-FB49-41A6-AC90-9A30693DFD0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71B9-EF59-40DC-98A5-39DEE023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8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tiff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8JOVn0CMMA?feature=oembed" TargetMode="External"/><Relationship Id="rId5" Type="http://schemas.openxmlformats.org/officeDocument/2006/relationships/image" Target="../media/image81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Ye5Ixgg6u0?feature=oembed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3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109"/>
            <a:ext cx="12192000" cy="7146723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054AEF1-AF48-054C-8547-38C166C3C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158" y="1077595"/>
            <a:ext cx="2745090" cy="20898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4495E-866C-7340-8429-12BD45B0B307}"/>
              </a:ext>
            </a:extLst>
          </p:cNvPr>
          <p:cNvSpPr txBox="1"/>
          <p:nvPr/>
        </p:nvSpPr>
        <p:spPr>
          <a:xfrm>
            <a:off x="4339190" y="146641"/>
            <a:ext cx="2878859" cy="8002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en-US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>
                <a:latin typeface="+mj-lt"/>
                <a:ea typeface="+mj-ea"/>
                <a:cs typeface="+mj-cs"/>
              </a:rPr>
              <a:t>Kīhei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0890F-ECC4-4740-8BE6-B4BED68647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365" y="4297283"/>
            <a:ext cx="2654721" cy="2315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026E07-B9D5-854D-A614-4A4BAD11E0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112" y="4415437"/>
            <a:ext cx="2772714" cy="2151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90FFD-BE83-1B4B-BCD4-38D6C88599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298" y="4437246"/>
            <a:ext cx="2725591" cy="2129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7B0901-3675-4749-AE29-F040C66F81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113" y="1994574"/>
            <a:ext cx="3242302" cy="2286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A9EA5F-053F-A445-8789-E8EA929AE0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62" y="89112"/>
            <a:ext cx="2760347" cy="3160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E925D-AE3F-CD43-9BA0-5F76ACD668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62" y="3551251"/>
            <a:ext cx="1340414" cy="27567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9C1BB6-F4A4-6D43-8129-BE65187603B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644" y="3551252"/>
            <a:ext cx="1549759" cy="27567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28C9EE-096A-2E41-9645-032BF8FCE9A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555" y="101103"/>
            <a:ext cx="3473334" cy="19529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783D79-36D0-D446-960F-2D156061439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826" y="2180761"/>
            <a:ext cx="1148936" cy="2195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3CBA9F-67AC-D441-BCB9-9C09A14B7B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3462" y="2194070"/>
            <a:ext cx="1219281" cy="21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58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9-10-14 at 8.39.58 PM.png">
            <a:extLst>
              <a:ext uri="{FF2B5EF4-FFF2-40B4-BE49-F238E27FC236}">
                <a16:creationId xmlns:a16="http://schemas.microsoft.com/office/drawing/2014/main" id="{9368BC66-AFB0-E642-8A9B-E0BF4EC2D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5454CAB-CBFC-664E-A28E-4F8123B37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810" y="2920583"/>
            <a:ext cx="4730693" cy="1856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68389-E513-D64E-8BC9-995C538C2D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137" y="130677"/>
            <a:ext cx="3644863" cy="3858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6555C-DBC9-1D46-8A0C-392FF2EDC5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25" y="130676"/>
            <a:ext cx="3918803" cy="2613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46184-76D4-A642-ADE5-804FCCD86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052" y="130676"/>
            <a:ext cx="4032451" cy="2613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274E2-205F-8742-A783-60A4CBF2B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90" y="2943090"/>
            <a:ext cx="3409345" cy="3732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6722E-1B47-6A48-8625-FB938F6D4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863" y="4799804"/>
            <a:ext cx="3735803" cy="1844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8FE26-8594-7544-B950-9E65DB1CAF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1994" y="4119582"/>
            <a:ext cx="3891224" cy="25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9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79" y="-288723"/>
            <a:ext cx="12192000" cy="714672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7A3D360-F4F2-644B-91D8-786612FC8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6" y="1362273"/>
            <a:ext cx="3011764" cy="5321429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F500097-F9B2-F341-A9C9-ABD4A939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06" y="-67038"/>
            <a:ext cx="6565850" cy="1365099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4400" b="1" dirty="0"/>
            </a:br>
            <a:r>
              <a:rPr lang="en-US" sz="2200" b="1" dirty="0"/>
              <a:t>Maui Bees</a:t>
            </a:r>
            <a:br>
              <a:rPr lang="en-US" sz="2200" b="1" dirty="0"/>
            </a:br>
            <a:r>
              <a:rPr lang="en-US" sz="2200" b="1" dirty="0"/>
              <a:t>Tuesday- Saturday 8:30 am – 5 pm</a:t>
            </a:r>
            <a:br>
              <a:rPr lang="en-US" sz="2200" b="1" dirty="0"/>
            </a:br>
            <a:r>
              <a:rPr lang="en-US" sz="2200" b="1" dirty="0"/>
              <a:t>Closed Sunday &amp; Monday</a:t>
            </a:r>
            <a:br>
              <a:rPr lang="en-US" sz="2200" b="1" dirty="0"/>
            </a:br>
            <a:r>
              <a:rPr lang="en-US" sz="2200" b="1" dirty="0"/>
              <a:t>Visit: </a:t>
            </a:r>
            <a:r>
              <a:rPr lang="en-US" sz="2200" b="1" dirty="0" err="1"/>
              <a:t>mauibees.com</a:t>
            </a:r>
            <a:br>
              <a:rPr lang="en-US" sz="2200" b="1" dirty="0"/>
            </a:br>
            <a:br>
              <a:rPr lang="en-US" sz="2200" b="1" dirty="0"/>
            </a:br>
            <a:endParaRPr lang="en-US" sz="2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1D9FC8-5309-DC4B-BF45-5011A87C59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407" y="3847228"/>
            <a:ext cx="2776914" cy="2943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BAE299-EB20-BE47-B6F3-049A7F9891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835" y="-145774"/>
            <a:ext cx="2406095" cy="3850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BD4AD-F9C6-2D42-9750-B3E8254036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60" y="-145773"/>
            <a:ext cx="2437905" cy="3925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004ED-0BA9-4343-86A2-9FDF791C7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9011" y="4094438"/>
            <a:ext cx="3272718" cy="258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33B0D9-B21A-944D-80AC-C424AF0CE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6497" y="3975652"/>
            <a:ext cx="2368686" cy="2708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0A31D5-9598-3746-94BB-081CB7087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3203" y="1362274"/>
            <a:ext cx="3644187" cy="248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3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9-10-14 at 8.39.58 PM.png">
            <a:extLst>
              <a:ext uri="{FF2B5EF4-FFF2-40B4-BE49-F238E27FC236}">
                <a16:creationId xmlns:a16="http://schemas.microsoft.com/office/drawing/2014/main" id="{42AEFB2F-AB14-F64E-A40D-76C59406ED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" y="2776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D29FD-F6A6-024C-9C39-24E291BD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9383" y="-8810"/>
            <a:ext cx="10515600" cy="79546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Pāʻia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80F8-A70A-DD46-9EAF-E523063E8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568" y="766293"/>
            <a:ext cx="6126997" cy="7954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A historic town with colorful rustic storefronts on </a:t>
            </a:r>
            <a:r>
              <a:rPr lang="en-US" b="1" dirty="0" err="1">
                <a:solidFill>
                  <a:srgbClr val="0070C0"/>
                </a:solidFill>
              </a:rPr>
              <a:t>Mauiʻs</a:t>
            </a:r>
            <a:r>
              <a:rPr lang="en-US" b="1" dirty="0">
                <a:solidFill>
                  <a:srgbClr val="0070C0"/>
                </a:solidFill>
              </a:rPr>
              <a:t> north coast.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4B24EC-57E4-8C47-B431-0050ED2D4C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189280"/>
            <a:ext cx="4757980" cy="1949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CA9507-40EC-AF45-A8A3-DB42BC157402}"/>
              </a:ext>
            </a:extLst>
          </p:cNvPr>
          <p:cNvCxnSpPr>
            <a:cxnSpLocks/>
          </p:cNvCxnSpPr>
          <p:nvPr/>
        </p:nvCxnSpPr>
        <p:spPr>
          <a:xfrm flipV="1">
            <a:off x="9235440" y="426720"/>
            <a:ext cx="1" cy="1602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DEB660-DF1F-E04B-8FBA-2AE42E09E041}"/>
              </a:ext>
            </a:extLst>
          </p:cNvPr>
          <p:cNvSpPr txBox="1"/>
          <p:nvPr/>
        </p:nvSpPr>
        <p:spPr>
          <a:xfrm>
            <a:off x="8981440" y="189279"/>
            <a:ext cx="6908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Pāʻia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64945-2ACB-D747-B3C7-A4398E744C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067" y="2376206"/>
            <a:ext cx="7890933" cy="3926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90BA7-1897-DB4A-82E8-52B62B4745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89" y="1780200"/>
            <a:ext cx="3496077" cy="47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99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10-14 at 8.39.58 PM.png">
            <a:extLst>
              <a:ext uri="{FF2B5EF4-FFF2-40B4-BE49-F238E27FC236}">
                <a16:creationId xmlns:a16="http://schemas.microsoft.com/office/drawing/2014/main" id="{078B73C0-EA5A-6D41-9DEF-45C836FE78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D26B6-24F2-0FF3-6B0B-D27CE1EFC893}"/>
              </a:ext>
            </a:extLst>
          </p:cNvPr>
          <p:cNvSpPr txBox="1"/>
          <p:nvPr/>
        </p:nvSpPr>
        <p:spPr>
          <a:xfrm>
            <a:off x="3289645" y="0"/>
            <a:ext cx="480422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en-US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Road to </a:t>
            </a:r>
            <a:r>
              <a:rPr lang="en-US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Hāna</a:t>
            </a:r>
            <a:endParaRPr lang="en-US" sz="4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7D347B-B861-2B60-BCD9-8F7DC234CFF2}"/>
              </a:ext>
            </a:extLst>
          </p:cNvPr>
          <p:cNvSpPr txBox="1"/>
          <p:nvPr/>
        </p:nvSpPr>
        <p:spPr>
          <a:xfrm>
            <a:off x="957943" y="1222829"/>
            <a:ext cx="1018902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en-US" sz="2400" b="1" dirty="0">
                <a:solidFill>
                  <a:prstClr val="white"/>
                </a:solidFill>
                <a:latin typeface="Arial Unicode MS"/>
                <a:ea typeface="Arial Unicode MS"/>
                <a:cs typeface="Arial Unicode MS"/>
              </a:rPr>
              <a:t>Road to </a:t>
            </a:r>
            <a:r>
              <a:rPr lang="en-US" sz="2400" b="1" dirty="0" err="1">
                <a:solidFill>
                  <a:prstClr val="white"/>
                </a:solidFill>
                <a:latin typeface="Arial Unicode MS"/>
                <a:ea typeface="Arial Unicode MS"/>
                <a:cs typeface="Arial Unicode MS"/>
              </a:rPr>
              <a:t>Hāna</a:t>
            </a:r>
            <a:r>
              <a:rPr lang="en-US" sz="2400" b="1" dirty="0">
                <a:solidFill>
                  <a:prstClr val="white"/>
                </a:solidFill>
                <a:latin typeface="Arial Unicode MS"/>
                <a:ea typeface="Arial Unicode MS"/>
                <a:cs typeface="Arial Unicode MS"/>
              </a:rPr>
              <a:t> has 620 curves and 59 bridges</a:t>
            </a:r>
            <a:endParaRPr lang="en-US" sz="2400" dirty="0">
              <a:solidFill>
                <a:prstClr val="white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FEC0626-81DA-BE42-AF86-93D018B8D2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0" y="4351664"/>
            <a:ext cx="5410199" cy="249532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A4577C-EB15-2242-9A16-6810FBD05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196" y="826682"/>
            <a:ext cx="8575815" cy="3599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54FC4E-45F3-C84A-A740-9835A11F8152}"/>
              </a:ext>
            </a:extLst>
          </p:cNvPr>
          <p:cNvCxnSpPr>
            <a:cxnSpLocks/>
          </p:cNvCxnSpPr>
          <p:nvPr/>
        </p:nvCxnSpPr>
        <p:spPr>
          <a:xfrm flipV="1">
            <a:off x="8563428" y="5281666"/>
            <a:ext cx="283117" cy="2726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89B299E-E39D-0245-95D5-90B6DD0A3DFC}"/>
              </a:ext>
            </a:extLst>
          </p:cNvPr>
          <p:cNvSpPr txBox="1"/>
          <p:nvPr/>
        </p:nvSpPr>
        <p:spPr>
          <a:xfrm>
            <a:off x="8476823" y="4749402"/>
            <a:ext cx="8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East Maui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59DF8F59-0193-C247-B608-7E6E59BB77C2}"/>
              </a:ext>
            </a:extLst>
          </p:cNvPr>
          <p:cNvSpPr/>
          <p:nvPr/>
        </p:nvSpPr>
        <p:spPr>
          <a:xfrm>
            <a:off x="8250499" y="5460380"/>
            <a:ext cx="301752" cy="214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0-14 at 8.39.58 PM.png">
            <a:extLst>
              <a:ext uri="{FF2B5EF4-FFF2-40B4-BE49-F238E27FC236}">
                <a16:creationId xmlns:a16="http://schemas.microsoft.com/office/drawing/2014/main" id="{20A73A85-02B8-DE4D-987F-543D94561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DCB54-1EEC-604A-877C-94DE8992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2" y="0"/>
            <a:ext cx="8137949" cy="21384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   Maui Tea Farm</a:t>
            </a:r>
          </a:p>
          <a:p>
            <a:r>
              <a:rPr lang="en-US" sz="2200" dirty="0">
                <a:solidFill>
                  <a:srgbClr val="0070C0"/>
                </a:solidFill>
              </a:rPr>
              <a:t>In addition to tea, the farm has planted oranges, tangerines, lemons, apples, pears, lychees, avocado, olives, blueberries, squash, kale, potatoes, radishes, and arugula. </a:t>
            </a:r>
          </a:p>
          <a:p>
            <a:r>
              <a:rPr lang="en-US" sz="2200" dirty="0">
                <a:solidFill>
                  <a:srgbClr val="0070C0"/>
                </a:solidFill>
              </a:rPr>
              <a:t>Mondays – Saturdays from 9:30 am to 4:30 pm.</a:t>
            </a:r>
          </a:p>
          <a:p>
            <a:r>
              <a:rPr lang="en-US" sz="2200" dirty="0">
                <a:solidFill>
                  <a:srgbClr val="0070C0"/>
                </a:solidFill>
              </a:rPr>
              <a:t>Visit: </a:t>
            </a:r>
            <a:r>
              <a:rPr lang="en-US" sz="2200" dirty="0" err="1">
                <a:solidFill>
                  <a:srgbClr val="0070C0"/>
                </a:solidFill>
              </a:rPr>
              <a:t>MauiTeaFarm.com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</a:p>
          <a:p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15127-5303-474E-83F1-D8AEADBFD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131" y="0"/>
            <a:ext cx="3846346" cy="2670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1999C-4568-204C-B53E-0074D749D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2" y="2290094"/>
            <a:ext cx="3574261" cy="441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0BE709-5876-0946-8389-FA8849A8C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624" y="2769704"/>
            <a:ext cx="3749853" cy="3936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8FD462-505F-7148-B738-8B99DB4CE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084" y="4672064"/>
            <a:ext cx="4290900" cy="2034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8EE64-52D1-E24E-9E15-5D577170C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084" y="2290094"/>
            <a:ext cx="4246524" cy="219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1879"/>
            <a:ext cx="12192000" cy="714672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B5384ED-6BE8-E141-B63A-49F14E280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914" y="2301433"/>
            <a:ext cx="4768044" cy="3761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DE8AD-D087-3C4E-8ED1-1F3E4785BF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625" y="3973286"/>
            <a:ext cx="4283751" cy="2620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54D29-7F0D-9E4E-88C6-18CD41411F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454" y="-213474"/>
            <a:ext cx="5211809" cy="3310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C6CD0A-12DE-B143-A4F5-B265175EE734}"/>
              </a:ext>
            </a:extLst>
          </p:cNvPr>
          <p:cNvSpPr txBox="1"/>
          <p:nvPr/>
        </p:nvSpPr>
        <p:spPr>
          <a:xfrm>
            <a:off x="105862" y="-30056"/>
            <a:ext cx="5964103" cy="19082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Kula Lavender Farm</a:t>
            </a:r>
          </a:p>
          <a:p>
            <a:pPr algn="ctr"/>
            <a:r>
              <a:rPr lang="en-US" sz="2000" dirty="0"/>
              <a:t>Friday-Monday 10 am – 4 pm</a:t>
            </a:r>
          </a:p>
          <a:p>
            <a:pPr algn="ctr"/>
            <a:r>
              <a:rPr lang="en-US" sz="2000" dirty="0"/>
              <a:t>Closed Tuesday- Thursday</a:t>
            </a:r>
          </a:p>
          <a:p>
            <a:pPr algn="ctr"/>
            <a:r>
              <a:rPr lang="en-US" sz="2000" dirty="0"/>
              <a:t>Visit: </a:t>
            </a:r>
            <a:r>
              <a:rPr lang="en-US" sz="2000" dirty="0" err="1"/>
              <a:t>aliikulalavender.com</a:t>
            </a:r>
            <a:endParaRPr lang="en-US" sz="2000" dirty="0"/>
          </a:p>
          <a:p>
            <a:pPr algn="ctr"/>
            <a:r>
              <a:rPr lang="en-US" sz="2000" dirty="0"/>
              <a:t>Donation to Maui Food Bank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7C5FF-25F2-B145-AFA1-94EA305021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9" y="1878159"/>
            <a:ext cx="2880451" cy="471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4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78FB781-D99C-3B48-A962-7503CE734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18" y="185777"/>
            <a:ext cx="4967197" cy="2458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D2180-D5A6-EE45-9826-1CFC465851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5" y="2760183"/>
            <a:ext cx="4979978" cy="2413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89508B-62DF-4E42-80E7-43EB189031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9618" y="112916"/>
            <a:ext cx="3004100" cy="394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55C754-11FC-4547-BC7C-89B00584EA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716" y="2760182"/>
            <a:ext cx="3679254" cy="2413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DD924-B2BA-0C45-8733-3F86D39797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917" y="185778"/>
            <a:ext cx="3633053" cy="2458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2928D2-F586-4E48-B2F2-38ECC1A5FB9A}"/>
              </a:ext>
            </a:extLst>
          </p:cNvPr>
          <p:cNvSpPr txBox="1"/>
          <p:nvPr/>
        </p:nvSpPr>
        <p:spPr>
          <a:xfrm>
            <a:off x="80436" y="5289707"/>
            <a:ext cx="8949616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Maui Wine</a:t>
            </a:r>
          </a:p>
          <a:p>
            <a:pPr algn="ctr"/>
            <a:r>
              <a:rPr lang="en-US" sz="2000" dirty="0"/>
              <a:t>Opens 11 am – 5 pm Tuesday- Sunday : Closed Monday</a:t>
            </a:r>
          </a:p>
          <a:p>
            <a:pPr algn="ctr"/>
            <a:r>
              <a:rPr lang="en-US" sz="2000" dirty="0"/>
              <a:t>Visit: </a:t>
            </a:r>
            <a:r>
              <a:rPr lang="en-US" sz="2000" dirty="0" err="1"/>
              <a:t>mauiwine.com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1FA981-FE74-D44E-AE98-459ABDA05E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488" y="4111990"/>
            <a:ext cx="2843230" cy="27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92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30476BF7-BBDA-8A45-A709-A804BC2645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B45C-5998-6643-89B4-82F799085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9786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0070C0"/>
                </a:solidFill>
                <a:latin typeface="+mj-lt"/>
                <a:ea typeface="Arial Unicode MS"/>
                <a:cs typeface="Calibri"/>
              </a:rPr>
              <a:t>FESTIVALS AND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0070C0"/>
                </a:solidFill>
                <a:latin typeface="+mj-lt"/>
                <a:ea typeface="Arial Unicode MS"/>
                <a:cs typeface="Calibri"/>
              </a:rPr>
              <a:t>SPORTING EVENTS</a:t>
            </a:r>
          </a:p>
        </p:txBody>
      </p:sp>
    </p:spTree>
    <p:extLst>
      <p:ext uri="{BB962C8B-B14F-4D97-AF65-F5344CB8AC3E}">
        <p14:creationId xmlns:p14="http://schemas.microsoft.com/office/powerpoint/2010/main" val="2686119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9-10-14 at 8.39.58 PM.png">
            <a:extLst>
              <a:ext uri="{FF2B5EF4-FFF2-40B4-BE49-F238E27FC236}">
                <a16:creationId xmlns:a16="http://schemas.microsoft.com/office/drawing/2014/main" id="{CB1E0113-6E68-DF4A-A26A-52C493253B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F21B25-5BA3-1644-86C8-341DA0789F3D}"/>
              </a:ext>
            </a:extLst>
          </p:cNvPr>
          <p:cNvSpPr/>
          <p:nvPr/>
        </p:nvSpPr>
        <p:spPr>
          <a:xfrm>
            <a:off x="2203939" y="58735"/>
            <a:ext cx="7842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AU" sz="4400" b="1" dirty="0">
                <a:solidFill>
                  <a:srgbClr val="0070C0"/>
                </a:solidFill>
                <a:latin typeface="+mj-lt"/>
                <a:ea typeface="Arial Unicode MS"/>
                <a:cs typeface="Calibri"/>
              </a:rPr>
              <a:t>Cultural</a:t>
            </a:r>
            <a:r>
              <a:rPr lang="en-AU" sz="48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AU" sz="4400" b="1" dirty="0">
                <a:solidFill>
                  <a:srgbClr val="0070C0"/>
                </a:solidFill>
                <a:latin typeface="+mj-lt"/>
                <a:ea typeface="Arial Unicode MS"/>
                <a:cs typeface="Calibri"/>
              </a:rPr>
              <a:t>Festivals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A1049EC-F66F-6B4E-AC8B-EDE6BE7A2F35}"/>
              </a:ext>
            </a:extLst>
          </p:cNvPr>
          <p:cNvSpPr/>
          <p:nvPr/>
        </p:nvSpPr>
        <p:spPr>
          <a:xfrm>
            <a:off x="1758462" y="889732"/>
            <a:ext cx="9741876" cy="214449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Celebration of the Arts: April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Taro Festival (</a:t>
            </a:r>
            <a:r>
              <a:rPr lang="en-US" sz="2667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Hāna</a:t>
            </a: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): April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King Kamehameha Celebration: June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Festivals of Aloha: September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Hula O </a:t>
            </a:r>
            <a:r>
              <a:rPr lang="en-US" sz="2667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Nā</a:t>
            </a: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Keiki: November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8500A2-6069-2749-B22C-3330FE5B6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78" y="3804188"/>
            <a:ext cx="3407979" cy="291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HulaONaKeiki_09202.jpeg">
            <a:extLst>
              <a:ext uri="{FF2B5EF4-FFF2-40B4-BE49-F238E27FC236}">
                <a16:creationId xmlns:a16="http://schemas.microsoft.com/office/drawing/2014/main" id="{EB871B2E-A4CD-F14C-9E85-12D09EF45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968" y="3804188"/>
            <a:ext cx="3286369" cy="291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318AF-8B2A-2947-A814-B824705B6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506" y="3804188"/>
            <a:ext cx="2868055" cy="29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95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EB3066-7F2E-B74D-95CD-E3B5D5A30190}"/>
              </a:ext>
            </a:extLst>
          </p:cNvPr>
          <p:cNvSpPr txBox="1"/>
          <p:nvPr/>
        </p:nvSpPr>
        <p:spPr>
          <a:xfrm>
            <a:off x="7942272" y="3029248"/>
            <a:ext cx="278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$ 9-11 million daily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688AF-2AD8-8E4B-8150-D3EAF8DC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7" y="360522"/>
            <a:ext cx="7427702" cy="5076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8A8B0-B199-9745-83F5-CBF117E16076}"/>
              </a:ext>
            </a:extLst>
          </p:cNvPr>
          <p:cNvSpPr txBox="1"/>
          <p:nvPr/>
        </p:nvSpPr>
        <p:spPr>
          <a:xfrm>
            <a:off x="7838519" y="817722"/>
            <a:ext cx="2993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15 % of Hawaii’s total visitor economic activity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Waikiki is 35 % of Hawaii’s total visitor economic activity </a:t>
            </a:r>
          </a:p>
        </p:txBody>
      </p:sp>
    </p:spTree>
    <p:extLst>
      <p:ext uri="{BB962C8B-B14F-4D97-AF65-F5344CB8AC3E}">
        <p14:creationId xmlns:p14="http://schemas.microsoft.com/office/powerpoint/2010/main" val="256838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9-10-14 at 8.39.58 PM.png">
            <a:extLst>
              <a:ext uri="{FF2B5EF4-FFF2-40B4-BE49-F238E27FC236}">
                <a16:creationId xmlns:a16="http://schemas.microsoft.com/office/drawing/2014/main" id="{93F9F011-D975-B34F-A918-616D362F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0335EB-E7D5-1D48-869F-CF5CA62B9883}"/>
              </a:ext>
            </a:extLst>
          </p:cNvPr>
          <p:cNvSpPr/>
          <p:nvPr/>
        </p:nvSpPr>
        <p:spPr>
          <a:xfrm>
            <a:off x="2509768" y="265769"/>
            <a:ext cx="7303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en-AU" sz="4800" b="1" dirty="0">
                <a:solidFill>
                  <a:srgbClr val="0070C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Festivals and Sporting </a:t>
            </a:r>
            <a:r>
              <a:rPr lang="en-AU" sz="4800" b="1" dirty="0">
                <a:solidFill>
                  <a:schemeClr val="accent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Events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68BE06D-B134-7F45-BE38-D61683739617}"/>
              </a:ext>
            </a:extLst>
          </p:cNvPr>
          <p:cNvSpPr/>
          <p:nvPr/>
        </p:nvSpPr>
        <p:spPr>
          <a:xfrm>
            <a:off x="986119" y="1117874"/>
            <a:ext cx="9986682" cy="296536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Sentry Tournament of Champions- January 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Maui Ag Festival – June 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Kapalua Wine &amp; Food Festival – June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Maui Film Festival – June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Lānaʻi Pineapple Festival – July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Maui Jim Maui Invitational- November – Oahu</a:t>
            </a:r>
          </a:p>
          <a:p>
            <a:pPr marL="457189" indent="-457189" defTabSz="1219170">
              <a:buClr>
                <a:srgbClr val="4BACC6">
                  <a:lumMod val="50000"/>
                </a:srgbClr>
              </a:buClr>
              <a:buSzPct val="100000"/>
              <a:buFont typeface="Arial" charset="0"/>
              <a:buChar char="•"/>
            </a:pPr>
            <a:r>
              <a:rPr lang="en-US" sz="2667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Hawaiian Airlines Made in Maui County Festival - November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B04142-50F0-6649-B713-F627C93448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30" y="4212501"/>
            <a:ext cx="3904570" cy="1954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9305C-25E8-C043-A9A1-EE9B8AA81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023" y="4582057"/>
            <a:ext cx="27686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0F9AE-7769-7942-BE90-7D48216475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162" y="4212501"/>
            <a:ext cx="2517112" cy="25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10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5E29F16E-933B-5C41-85D4-77259B09CB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D4E0D6-8CA9-3A4C-B914-BCD79CCE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40" y="272368"/>
            <a:ext cx="8911687" cy="128089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New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CC5FD-1684-C048-B3EA-0E1FEB5B2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Kihei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Maui Coast Hotel is adding 162 room hotel expansion. 6 story building. Currently Maui Coast have 265 rooms.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Kahului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Maui Palms is now going to be called Maui Palms Hampton Inn and Suites by Hilton. Completion date is 2025. There will be 136 rooms. Geared towards interisland business.</a:t>
            </a:r>
          </a:p>
        </p:txBody>
      </p:sp>
    </p:spTree>
    <p:extLst>
      <p:ext uri="{BB962C8B-B14F-4D97-AF65-F5344CB8AC3E}">
        <p14:creationId xmlns:p14="http://schemas.microsoft.com/office/powerpoint/2010/main" val="382549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0-14 at 8.39.58 PM.png">
            <a:extLst>
              <a:ext uri="{FF2B5EF4-FFF2-40B4-BE49-F238E27FC236}">
                <a16:creationId xmlns:a16="http://schemas.microsoft.com/office/drawing/2014/main" id="{78A7822B-07EE-8A45-98A8-7434B92B6C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7B91D-F03D-9BA9-3D06-7F4B8D69DE2E}"/>
              </a:ext>
            </a:extLst>
          </p:cNvPr>
          <p:cNvSpPr txBox="1"/>
          <p:nvPr/>
        </p:nvSpPr>
        <p:spPr>
          <a:xfrm>
            <a:off x="631062" y="1882745"/>
            <a:ext cx="629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defTabSz="121917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our ocean healthy by using sunscreen labeled “Mineral-Only” available at all Maui retailers.</a:t>
            </a:r>
          </a:p>
          <a:p>
            <a:pPr marL="342900" indent="-342900" defTabSz="121917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October 1,2022- law bans non-mineral sunscreens. Any sunscreen containing active ingredients other than Zinc Oxide or Titanium Dioxide.</a:t>
            </a:r>
          </a:p>
          <a:p>
            <a:pPr marL="342900" indent="-342900" defTabSz="121917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 Mineral-Only sunscreen dispensers are installed at Maui County beaches and parks.</a:t>
            </a:r>
          </a:p>
          <a:p>
            <a:pPr marL="342900" indent="-342900" defTabSz="121917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33BA1-CDCC-2644-BCC8-A8CFBAA02B22}"/>
              </a:ext>
            </a:extLst>
          </p:cNvPr>
          <p:cNvSpPr txBox="1"/>
          <p:nvPr/>
        </p:nvSpPr>
        <p:spPr>
          <a:xfrm>
            <a:off x="94033" y="793381"/>
            <a:ext cx="8042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County of Maui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Mineral-Only Sunscreen Ordinance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56E64-24CC-1241-AD85-52A307C79D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083" y="120580"/>
            <a:ext cx="4595567" cy="67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0-14 at 8.39.58 PM.png">
            <a:extLst>
              <a:ext uri="{FF2B5EF4-FFF2-40B4-BE49-F238E27FC236}">
                <a16:creationId xmlns:a16="http://schemas.microsoft.com/office/drawing/2014/main" id="{EADE38DA-C440-494F-959A-F6775502BD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5EBCA-E0A5-974B-94EC-5A004144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64" y="1196719"/>
            <a:ext cx="3268852" cy="153828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200" b="1" dirty="0">
                <a:solidFill>
                  <a:srgbClr val="0070C0"/>
                </a:solidFill>
                <a:latin typeface="+mn-lt"/>
              </a:rPr>
              <a:t>Haleakalā (House of the Sun)</a:t>
            </a:r>
            <a:br>
              <a:rPr lang="en-US" sz="2200" b="1" dirty="0">
                <a:solidFill>
                  <a:srgbClr val="0070C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200" b="1" dirty="0">
                <a:solidFill>
                  <a:srgbClr val="0070C0"/>
                </a:solidFill>
              </a:rPr>
              <a:t>Reservations required for sunrise </a:t>
            </a:r>
            <a:br>
              <a:rPr lang="en-US" sz="2200" b="1" dirty="0">
                <a:solidFill>
                  <a:srgbClr val="0070C0"/>
                </a:solidFill>
              </a:rPr>
            </a:br>
            <a:r>
              <a:rPr lang="en-US" sz="2200" b="1" dirty="0" err="1">
                <a:solidFill>
                  <a:srgbClr val="0070C0"/>
                </a:solidFill>
              </a:rPr>
              <a:t>recreation.gov</a:t>
            </a:r>
            <a:br>
              <a:rPr lang="en-US" sz="22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05DFE-CFBD-0B43-BE6E-F7AB229175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64" y="3179968"/>
            <a:ext cx="3983926" cy="3499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6BC908-5D8B-274A-9809-1AC69C6AA5BC}"/>
              </a:ext>
            </a:extLst>
          </p:cNvPr>
          <p:cNvSpPr txBox="1"/>
          <p:nvPr/>
        </p:nvSpPr>
        <p:spPr>
          <a:xfrm>
            <a:off x="4648331" y="1411568"/>
            <a:ext cx="3089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ea typeface="+mj-ea"/>
                <a:cs typeface="+mj-cs"/>
              </a:rPr>
              <a:t>Waiʻānapanapa</a:t>
            </a:r>
            <a:r>
              <a:rPr lang="en-US" sz="2000" b="1" dirty="0">
                <a:solidFill>
                  <a:srgbClr val="0070C0"/>
                </a:solidFill>
                <a:ea typeface="+mj-ea"/>
                <a:cs typeface="+mj-cs"/>
              </a:rPr>
              <a:t> State Park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(Glistening waters)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Gowaianapanapa.com</a:t>
            </a:r>
            <a:endParaRPr lang="en-US" sz="2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2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4B0256-0B05-B64C-BC15-CE667469EB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829" y="3192492"/>
            <a:ext cx="3627463" cy="349980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5E92A38-E311-F640-B006-041AD38FF304}"/>
              </a:ext>
            </a:extLst>
          </p:cNvPr>
          <p:cNvSpPr txBox="1">
            <a:spLocks/>
          </p:cNvSpPr>
          <p:nvPr/>
        </p:nvSpPr>
        <p:spPr>
          <a:xfrm>
            <a:off x="8867686" y="1342306"/>
            <a:ext cx="29085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>
                <a:solidFill>
                  <a:srgbClr val="0070C0"/>
                </a:solidFill>
                <a:latin typeface="+mn-lt"/>
              </a:rPr>
              <a:t>ʻĪao</a:t>
            </a:r>
            <a:r>
              <a:rPr lang="en-US" sz="2000" b="1" dirty="0">
                <a:solidFill>
                  <a:srgbClr val="0070C0"/>
                </a:solidFill>
                <a:latin typeface="+mn-lt"/>
              </a:rPr>
              <a:t> Valley State Monument Park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+mn-lt"/>
              </a:rPr>
              <a:t>Hawaii.gov</a:t>
            </a:r>
            <a:endParaRPr lang="en-US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1590D3-9D92-DC42-9CF9-BBD7B01E2A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932" y="3192492"/>
            <a:ext cx="3657888" cy="3487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7FCA8F-329E-6C45-99C6-B37C697AC143}"/>
              </a:ext>
            </a:extLst>
          </p:cNvPr>
          <p:cNvSpPr txBox="1"/>
          <p:nvPr/>
        </p:nvSpPr>
        <p:spPr>
          <a:xfrm>
            <a:off x="1" y="185979"/>
            <a:ext cx="12191999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Advance Reservations Required</a:t>
            </a:r>
          </a:p>
        </p:txBody>
      </p:sp>
    </p:spTree>
    <p:extLst>
      <p:ext uri="{BB962C8B-B14F-4D97-AF65-F5344CB8AC3E}">
        <p14:creationId xmlns:p14="http://schemas.microsoft.com/office/powerpoint/2010/main" val="1283863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3D388890-184D-984B-AD81-6409D7C6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E502-CAB0-6249-AE69-CEDBA306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" y="2390095"/>
            <a:ext cx="10856686" cy="29366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rgbClr val="0070C0"/>
                </a:solidFill>
                <a:ea typeface="+mj-ea"/>
                <a:cs typeface="+mj-cs"/>
              </a:rPr>
              <a:t>Mālama</a:t>
            </a:r>
            <a:r>
              <a:rPr lang="en-US" sz="4000" b="1" dirty="0">
                <a:solidFill>
                  <a:srgbClr val="0070C0"/>
                </a:solidFill>
                <a:ea typeface="+mj-ea"/>
                <a:cs typeface="+mj-cs"/>
              </a:rPr>
              <a:t> Maui County Pledge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0070C0"/>
                </a:solidFill>
                <a:ea typeface="+mj-ea"/>
                <a:cs typeface="+mj-cs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559128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079945-91B9-6644-67C9-BE4AAE04A3C7}"/>
              </a:ext>
            </a:extLst>
          </p:cNvPr>
          <p:cNvSpPr txBox="1"/>
          <p:nvPr/>
        </p:nvSpPr>
        <p:spPr>
          <a:xfrm>
            <a:off x="1763487" y="468085"/>
            <a:ext cx="7779656" cy="22163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en-US" sz="1867" b="1" dirty="0">
                <a:solidFill>
                  <a:prstClr val="white"/>
                </a:solidFill>
                <a:latin typeface="Arial Unicode MS"/>
                <a:ea typeface="Arial Unicode MS"/>
                <a:cs typeface="Arial Unicode MS"/>
              </a:rPr>
              <a:t>OUR</a:t>
            </a:r>
            <a:r>
              <a:rPr lang="en-US" sz="1867" b="1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 MISSION</a:t>
            </a:r>
            <a:r>
              <a:rPr lang="en-US" sz="1867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 </a:t>
            </a:r>
            <a:endParaRPr lang="en-US" sz="1867">
              <a:solidFill>
                <a:prstClr val="white"/>
              </a:solidFill>
              <a:latin typeface="Arial Unicode MS"/>
              <a:ea typeface="Arial Unicode MS"/>
              <a:cs typeface="Calibri"/>
            </a:endParaRPr>
          </a:p>
          <a:p>
            <a:pPr algn="ctr" defTabSz="1219170">
              <a:defRPr/>
            </a:pPr>
            <a:r>
              <a:rPr lang="en-US" sz="1867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To enrich Hawai‘i and its people. </a:t>
            </a:r>
            <a:endParaRPr lang="en-US" sz="1867">
              <a:solidFill>
                <a:prstClr val="white"/>
              </a:solidFill>
              <a:latin typeface="Arial Unicode MS"/>
              <a:ea typeface="Arial Unicode MS"/>
              <a:cs typeface="Calibri"/>
            </a:endParaRPr>
          </a:p>
          <a:p>
            <a:pPr algn="ctr" defTabSz="1219170">
              <a:defRPr/>
            </a:pPr>
            <a:r>
              <a:rPr lang="en-US" sz="1867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• </a:t>
            </a:r>
            <a:endParaRPr lang="en-US" sz="1867">
              <a:solidFill>
                <a:prstClr val="white"/>
              </a:solidFill>
              <a:latin typeface="Arial Unicode MS"/>
              <a:ea typeface="Arial Unicode MS"/>
              <a:cs typeface="Calibri"/>
            </a:endParaRPr>
          </a:p>
          <a:p>
            <a:pPr algn="ctr" defTabSz="1219170">
              <a:defRPr/>
            </a:pPr>
            <a:r>
              <a:rPr lang="en-US" sz="1867" b="1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OUR VISION</a:t>
            </a:r>
            <a:r>
              <a:rPr lang="en-US" sz="1867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 </a:t>
            </a:r>
            <a:endParaRPr lang="en-US" sz="1867">
              <a:solidFill>
                <a:prstClr val="white"/>
              </a:solidFill>
              <a:latin typeface="Arial Unicode MS"/>
              <a:ea typeface="Arial Unicode MS"/>
              <a:cs typeface="Calibri"/>
            </a:endParaRPr>
          </a:p>
          <a:p>
            <a:pPr algn="ctr" defTabSz="1219170">
              <a:defRPr/>
            </a:pPr>
            <a:r>
              <a:rPr lang="en-US" sz="1867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To attract visitors who will leave this place better than when they arrived.</a:t>
            </a:r>
            <a:endParaRPr lang="en-US" sz="1867">
              <a:solidFill>
                <a:prstClr val="white"/>
              </a:solidFill>
              <a:latin typeface="Arial Unicode MS"/>
              <a:ea typeface="Arial Unicode MS"/>
              <a:cs typeface="Calibri"/>
            </a:endParaRPr>
          </a:p>
          <a:p>
            <a:pPr defTabSz="1219170">
              <a:defRPr/>
            </a:pPr>
            <a:endParaRPr lang="en-US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CDC70-EA0E-413F-C68C-0E7BCC9FB923}"/>
              </a:ext>
            </a:extLst>
          </p:cNvPr>
          <p:cNvSpPr txBox="1"/>
          <p:nvPr/>
        </p:nvSpPr>
        <p:spPr>
          <a:xfrm>
            <a:off x="3376387" y="2472871"/>
            <a:ext cx="5442856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Arial Unicode MS"/>
                <a:ea typeface="+mn-lt"/>
                <a:cs typeface="Calibri"/>
              </a:rPr>
              <a:t>MĀLAMA HAWAI‘I</a:t>
            </a:r>
            <a:endParaRPr lang="en-US" sz="3733" dirty="0">
              <a:solidFill>
                <a:prstClr val="white"/>
              </a:solidFill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5" name="Picture 4" descr="Screen Shot 2019-10-14 at 8.39.58 PM.png">
            <a:extLst>
              <a:ext uri="{FF2B5EF4-FFF2-40B4-BE49-F238E27FC236}">
                <a16:creationId xmlns:a16="http://schemas.microsoft.com/office/drawing/2014/main" id="{7CF67C10-F77E-8141-B71C-F5F40EB8D8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nline Media 2" title="Maui Presentation  Aloha Canada Dec 2023 Mālama Maui County Pledge">
            <a:hlinkClick r:id="" action="ppaction://media"/>
            <a:extLst>
              <a:ext uri="{FF2B5EF4-FFF2-40B4-BE49-F238E27FC236}">
                <a16:creationId xmlns:a16="http://schemas.microsoft.com/office/drawing/2014/main" id="{B3C53A60-30F2-982C-E9F7-5C1F645EE0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928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9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4AD9B44-E938-2D44-9DF9-E0F720306B23}"/>
              </a:ext>
            </a:extLst>
          </p:cNvPr>
          <p:cNvSpPr txBox="1"/>
          <p:nvPr/>
        </p:nvSpPr>
        <p:spPr>
          <a:xfrm>
            <a:off x="9568085" y="2618459"/>
            <a:ext cx="17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Baldwin 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63CBD7-BA0A-8949-BBB5-951C1E243155}"/>
              </a:ext>
            </a:extLst>
          </p:cNvPr>
          <p:cNvSpPr txBox="1"/>
          <p:nvPr/>
        </p:nvSpPr>
        <p:spPr>
          <a:xfrm>
            <a:off x="5257801" y="5834746"/>
            <a:ext cx="18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9-10-14 at 8.39.58 PM.png">
            <a:extLst>
              <a:ext uri="{FF2B5EF4-FFF2-40B4-BE49-F238E27FC236}">
                <a16:creationId xmlns:a16="http://schemas.microsoft.com/office/drawing/2014/main" id="{F5100A93-C084-A24C-8DAE-DF7060AB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AC2DB6-08BD-D348-B7A7-1FE8E0C24F8F}"/>
              </a:ext>
            </a:extLst>
          </p:cNvPr>
          <p:cNvSpPr txBox="1"/>
          <p:nvPr/>
        </p:nvSpPr>
        <p:spPr>
          <a:xfrm>
            <a:off x="-592263" y="2521986"/>
            <a:ext cx="8117475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rgbClr val="0070C0"/>
                </a:solidFill>
                <a:ea typeface="+mj-ea"/>
                <a:cs typeface="+mj-cs"/>
              </a:rPr>
              <a:t>Lahaina</a:t>
            </a:r>
          </a:p>
          <a:p>
            <a:pPr algn="ctr" defTabSz="457200"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rgbClr val="0070C0"/>
                </a:solidFill>
                <a:ea typeface="+mj-ea"/>
                <a:cs typeface="+mj-cs"/>
              </a:rPr>
              <a:t>Banyan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8B353-826F-C741-A771-B232A1CBEC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284" y="221064"/>
            <a:ext cx="5466303" cy="6487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7654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9B6E2A-EC2C-CD45-AB1A-CE0664A4E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584" y="0"/>
            <a:ext cx="1229258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9691C2-459F-E648-9B48-7BFC81185E7C}"/>
              </a:ext>
            </a:extLst>
          </p:cNvPr>
          <p:cNvSpPr txBox="1"/>
          <p:nvPr/>
        </p:nvSpPr>
        <p:spPr>
          <a:xfrm>
            <a:off x="7852228" y="4818743"/>
            <a:ext cx="357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June </a:t>
            </a:r>
            <a:r>
              <a:rPr lang="en-US" sz="2800" b="1" dirty="0" err="1">
                <a:solidFill>
                  <a:schemeClr val="bg1"/>
                </a:solidFill>
              </a:rPr>
              <a:t>Pagdilao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Director Sales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June@mauivb.com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FE9F8-C48A-9B48-B038-7D0832EA66DB}"/>
              </a:ext>
            </a:extLst>
          </p:cNvPr>
          <p:cNvSpPr txBox="1"/>
          <p:nvPr/>
        </p:nvSpPr>
        <p:spPr>
          <a:xfrm>
            <a:off x="901001" y="960176"/>
            <a:ext cx="421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</a:rPr>
              <a:t>MAHALO</a:t>
            </a:r>
          </a:p>
        </p:txBody>
      </p:sp>
    </p:spTree>
    <p:extLst>
      <p:ext uri="{BB962C8B-B14F-4D97-AF65-F5344CB8AC3E}">
        <p14:creationId xmlns:p14="http://schemas.microsoft.com/office/powerpoint/2010/main" val="375971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146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4698AE-55A1-7C4A-9B4E-11A90B46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4" y="103990"/>
            <a:ext cx="11762159" cy="8208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2700" b="1" dirty="0">
                <a:solidFill>
                  <a:srgbClr val="0070C0"/>
                </a:solidFill>
              </a:rPr>
            </a:br>
            <a:r>
              <a:rPr lang="en-US" sz="2700" b="1" dirty="0">
                <a:solidFill>
                  <a:srgbClr val="0070C0"/>
                </a:solidFill>
              </a:rPr>
              <a:t>Re-Open Update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74785E-47A1-F04B-B0D8-C6F070AD6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598" y="980335"/>
            <a:ext cx="8584769" cy="76053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/>
              <a:t>As of November 1, 2023 all of West Maui north of Lahaina is open. </a:t>
            </a:r>
          </a:p>
          <a:p>
            <a:pPr marL="0" indent="0" algn="ctr">
              <a:buNone/>
            </a:pPr>
            <a:r>
              <a:rPr lang="en-US" sz="2000" dirty="0" err="1"/>
              <a:t>Kaʻanapali</a:t>
            </a:r>
            <a:r>
              <a:rPr lang="en-US" sz="2000" dirty="0"/>
              <a:t> Resort currently housing residents- check availability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0745F-D928-BB43-94E2-D70EC5B9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507" y="1796395"/>
            <a:ext cx="3482071" cy="2312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599CE-B73A-DC4C-B820-0A045CA90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69" y="1740870"/>
            <a:ext cx="3595167" cy="2368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CEC8C-3297-534E-B2CB-C0BF6B7D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33" y="4264627"/>
            <a:ext cx="3764380" cy="2339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34A078-5513-B04C-9C8C-07FCF298B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756" y="2839012"/>
            <a:ext cx="4237803" cy="2607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326C21-8CE6-9841-8E1B-1070B5581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081" y="5508831"/>
            <a:ext cx="3680573" cy="1349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6E060-58BF-2E46-8045-7564315BC5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983" y="1316241"/>
            <a:ext cx="2765573" cy="1473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6DA23C-57CD-514D-84BE-18F9F8C873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168" y="4264626"/>
            <a:ext cx="3240046" cy="231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70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4698AE-55A1-7C4A-9B4E-11A90B46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119" y="106677"/>
            <a:ext cx="8911687" cy="7627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How to Visit Maui with Respect &amp; Compassion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4A86-527A-2642-BA89-681875F2D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69" y="485876"/>
            <a:ext cx="11893061" cy="63721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Pack patience and grace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Expect to wait for longer than you’re used to for food or other services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Do not enter the impacted area of Lahaina Town or take photos of the area even from afar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Understand the current situation and that their travel experience may be slightly different than what they are accustomed to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Support local business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Visit </a:t>
            </a:r>
            <a:r>
              <a:rPr lang="en-US" sz="2000" dirty="0" err="1">
                <a:solidFill>
                  <a:srgbClr val="0070C0"/>
                </a:solidFill>
              </a:rPr>
              <a:t>MauiNuiFirst.com</a:t>
            </a:r>
            <a:r>
              <a:rPr lang="en-US" sz="2000" dirty="0">
                <a:solidFill>
                  <a:srgbClr val="0070C0"/>
                </a:solidFill>
              </a:rPr>
              <a:t> – ways to eat, shop, play, stay and support local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Do not ask about a resident’s personal experience with the disaster.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 “Were you impacted by the fire?” may be intended to be supportive, many are not ready to share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 If you come across a memorial service or other private gathering, leave the area immediately – do not take photos or videos. </a:t>
            </a:r>
          </a:p>
          <a:p>
            <a:pPr marL="4572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7034395-8FD3-D146-BDB5-4B9D13CA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nline Media 5" title="Maui Presentation  Aloha Canada Dec 2023 Mālama Maui">
            <a:hlinkClick r:id="" action="ppaction://media"/>
            <a:extLst>
              <a:ext uri="{FF2B5EF4-FFF2-40B4-BE49-F238E27FC236}">
                <a16:creationId xmlns:a16="http://schemas.microsoft.com/office/drawing/2014/main" id="{A734AE58-60AF-64D6-F8D1-4C721A3106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0-14 at 8.39.58 PM.png">
            <a:extLst>
              <a:ext uri="{FF2B5EF4-FFF2-40B4-BE49-F238E27FC236}">
                <a16:creationId xmlns:a16="http://schemas.microsoft.com/office/drawing/2014/main" id="{20A73A85-02B8-DE4D-987F-543D94561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D52719-FF9B-894D-9A12-B9BC2840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195" y="633924"/>
            <a:ext cx="6046537" cy="6984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How you can </a:t>
            </a:r>
            <a:r>
              <a:rPr lang="en-US" sz="2400" b="1" i="1" dirty="0" err="1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mālama</a:t>
            </a:r>
            <a:r>
              <a:rPr lang="en-US" sz="2400" b="1" dirty="0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 (</a:t>
            </a:r>
            <a:r>
              <a:rPr lang="en-US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care for)</a:t>
            </a:r>
            <a:r>
              <a:rPr lang="en-US" sz="2400" b="1" dirty="0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 Maui Nui</a:t>
            </a:r>
            <a:endParaRPr lang="en-US" sz="2400" b="1" dirty="0">
              <a:solidFill>
                <a:srgbClr val="0070C0"/>
              </a:solidFill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8574E-BD23-4345-AF90-6AD6D2730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01" y="3206026"/>
            <a:ext cx="5268788" cy="3603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3ADFE9-7E3B-CF4A-B2BF-FDAA1DFAA5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27" y="214607"/>
            <a:ext cx="1538999" cy="1538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1E3050-4C86-B344-B58A-2C9394530DAE}"/>
              </a:ext>
            </a:extLst>
          </p:cNvPr>
          <p:cNvSpPr txBox="1"/>
          <p:nvPr/>
        </p:nvSpPr>
        <p:spPr>
          <a:xfrm>
            <a:off x="436563" y="2005698"/>
            <a:ext cx="6349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Feed My Sheep Mobile Food Distribution Sites: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Kahului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Wailuku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07D4A-263B-1147-9C1A-745D99A27BFB}"/>
              </a:ext>
            </a:extLst>
          </p:cNvPr>
          <p:cNvSpPr txBox="1"/>
          <p:nvPr/>
        </p:nvSpPr>
        <p:spPr>
          <a:xfrm>
            <a:off x="6519587" y="1966298"/>
            <a:ext cx="511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	Maui Humane Society:            	</a:t>
            </a:r>
            <a:r>
              <a:rPr lang="en-US" sz="2400" dirty="0" err="1"/>
              <a:t>mauihumanesociety.org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A419A-0C8B-9349-99D9-2FE37BBD67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359" y="243724"/>
            <a:ext cx="1599148" cy="1599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7A1CF-D93A-E742-A031-4C112571F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263" y="3174002"/>
            <a:ext cx="5756889" cy="36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0A2C1-7D63-B245-A44C-185A13DA5C87}"/>
              </a:ext>
            </a:extLst>
          </p:cNvPr>
          <p:cNvSpPr txBox="1"/>
          <p:nvPr/>
        </p:nvSpPr>
        <p:spPr>
          <a:xfrm>
            <a:off x="711200" y="4299857"/>
            <a:ext cx="3657600" cy="410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defRPr/>
            </a:pPr>
            <a:r>
              <a:rPr lang="en-US" sz="1867" dirty="0">
                <a:solidFill>
                  <a:prstClr val="white"/>
                </a:solidFill>
                <a:latin typeface="Arial Unicode MS"/>
                <a:ea typeface="Arial Unicode MS"/>
                <a:cs typeface="Arial Unicode MS"/>
              </a:rPr>
              <a:t>Bamboo Forest</a:t>
            </a:r>
            <a:endParaRPr lang="en-US" sz="1867">
              <a:solidFill>
                <a:prstClr val="white"/>
              </a:solidFill>
              <a:latin typeface="Calibri"/>
              <a:ea typeface="+mn-lt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4617F3-587B-3E49-B0CF-9A13A05A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9065846" cy="93962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Other ways you can </a:t>
            </a:r>
            <a:r>
              <a:rPr lang="en-US" sz="2800" b="1" i="1" dirty="0" err="1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mālama</a:t>
            </a:r>
            <a:r>
              <a:rPr lang="en-US" sz="2800" b="1" dirty="0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 (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care for)</a:t>
            </a:r>
            <a:r>
              <a:rPr lang="en-US" sz="2800" b="1" dirty="0">
                <a:solidFill>
                  <a:srgbClr val="0070C0"/>
                </a:solidFill>
                <a:latin typeface="Arial Unicode MS"/>
                <a:ea typeface="Arial Unicode MS"/>
                <a:cs typeface="Calibri"/>
              </a:rPr>
              <a:t> Maui Nui</a:t>
            </a:r>
            <a:endParaRPr lang="en-US" sz="2800" b="1" dirty="0">
              <a:solidFill>
                <a:srgbClr val="0070C0"/>
              </a:solidFill>
              <a:latin typeface="Arial Unicode MS"/>
              <a:ea typeface="Arial Unicode MS"/>
              <a:cs typeface="Arial Unicode MS"/>
            </a:endParaRPr>
          </a:p>
        </p:txBody>
      </p:sp>
      <p:sp useBgFill="1">
        <p:nvSpPr>
          <p:cNvPr id="9" name="Content Placeholder 3">
            <a:extLst>
              <a:ext uri="{FF2B5EF4-FFF2-40B4-BE49-F238E27FC236}">
                <a16:creationId xmlns:a16="http://schemas.microsoft.com/office/drawing/2014/main" id="{1A221DAF-3926-5346-A3A8-760387E2B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02" y="909278"/>
            <a:ext cx="3979074" cy="205466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Beach cleanups</a:t>
            </a:r>
          </a:p>
          <a:p>
            <a:r>
              <a:rPr lang="en-US" sz="18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Reforestation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sz="1800" b="1" dirty="0" err="1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Keālia</a:t>
            </a:r>
            <a:r>
              <a:rPr lang="en-US" sz="18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Pond National Wildlife Refuge</a:t>
            </a:r>
          </a:p>
          <a:p>
            <a:r>
              <a:rPr lang="en-US" sz="18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Leilani Farm Sanctuary</a:t>
            </a:r>
          </a:p>
          <a:p>
            <a:endParaRPr lang="en-US" sz="1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875BD-B941-3844-B8CE-D9436CBDE467}"/>
              </a:ext>
            </a:extLst>
          </p:cNvPr>
          <p:cNvSpPr txBox="1"/>
          <p:nvPr/>
        </p:nvSpPr>
        <p:spPr>
          <a:xfrm>
            <a:off x="2133600" y="6162733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4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Learn more at </a:t>
            </a:r>
            <a:r>
              <a:rPr lang="en-US" sz="2400" b="1" dirty="0" err="1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gohawaii.com</a:t>
            </a:r>
            <a:r>
              <a:rPr lang="en-US" sz="24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sz="2400" b="1" dirty="0" err="1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malama</a:t>
            </a:r>
            <a:endParaRPr lang="en-US" sz="2400" b="1" dirty="0">
              <a:solidFill>
                <a:srgbClr val="0070C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C1DD4-B343-4E47-B3FC-F854A757D1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467" y="3383245"/>
            <a:ext cx="5215466" cy="2711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21A696-D621-C14E-868A-706CE7F520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3427001"/>
            <a:ext cx="4192800" cy="2623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1E8B4A-7D92-B443-9EAF-FD5D391BE0EB}"/>
              </a:ext>
            </a:extLst>
          </p:cNvPr>
          <p:cNvSpPr txBox="1"/>
          <p:nvPr/>
        </p:nvSpPr>
        <p:spPr>
          <a:xfrm>
            <a:off x="10199613" y="3067955"/>
            <a:ext cx="1500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Maui sewing hui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E32D7-9586-2D48-80A9-C5EBBAEBD0C2}"/>
              </a:ext>
            </a:extLst>
          </p:cNvPr>
          <p:cNvSpPr txBox="1"/>
          <p:nvPr/>
        </p:nvSpPr>
        <p:spPr>
          <a:xfrm>
            <a:off x="9565524" y="5485214"/>
            <a:ext cx="178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Keālia</a:t>
            </a:r>
            <a:r>
              <a:rPr lang="en-US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Pond National Wildlife Refuge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71705-8233-214E-820A-B2A588DB9393}"/>
              </a:ext>
            </a:extLst>
          </p:cNvPr>
          <p:cNvSpPr txBox="1"/>
          <p:nvPr/>
        </p:nvSpPr>
        <p:spPr>
          <a:xfrm>
            <a:off x="4748738" y="5808380"/>
            <a:ext cx="186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Beach cleanups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5AA96-0265-244E-AEE6-F156861ED83F}"/>
              </a:ext>
            </a:extLst>
          </p:cNvPr>
          <p:cNvSpPr txBox="1"/>
          <p:nvPr/>
        </p:nvSpPr>
        <p:spPr>
          <a:xfrm>
            <a:off x="5678769" y="3023017"/>
            <a:ext cx="1332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Reforestation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296839-0E9B-0743-9A98-CBCF4B1711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941" y="746868"/>
            <a:ext cx="4678061" cy="25531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D2B632-8516-5843-9D4B-58583EA8671B}"/>
              </a:ext>
            </a:extLst>
          </p:cNvPr>
          <p:cNvSpPr txBox="1"/>
          <p:nvPr/>
        </p:nvSpPr>
        <p:spPr>
          <a:xfrm>
            <a:off x="8642483" y="869554"/>
            <a:ext cx="3119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Leilani Farm Sanctuary</a:t>
            </a:r>
          </a:p>
        </p:txBody>
      </p:sp>
    </p:spTree>
    <p:extLst>
      <p:ext uri="{BB962C8B-B14F-4D97-AF65-F5344CB8AC3E}">
        <p14:creationId xmlns:p14="http://schemas.microsoft.com/office/powerpoint/2010/main" val="399046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4 at 8.39.58 PM.png">
            <a:extLst>
              <a:ext uri="{FF2B5EF4-FFF2-40B4-BE49-F238E27FC236}">
                <a16:creationId xmlns:a16="http://schemas.microsoft.com/office/drawing/2014/main" id="{6A85A995-A96E-8D43-B2CB-29E9730D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724"/>
            <a:ext cx="12192000" cy="71467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1E8B4A-7D92-B443-9EAF-FD5D391BE0EB}"/>
              </a:ext>
            </a:extLst>
          </p:cNvPr>
          <p:cNvSpPr txBox="1"/>
          <p:nvPr/>
        </p:nvSpPr>
        <p:spPr>
          <a:xfrm>
            <a:off x="10199613" y="3067955"/>
            <a:ext cx="1500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Maui sewing hui</a:t>
            </a:r>
          </a:p>
          <a:p>
            <a:endParaRPr lang="en-US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F3CC4FB-E862-6343-B58D-DF2E6B25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724"/>
            <a:ext cx="12192000" cy="71467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2D34AA-2BBB-9046-8B8B-D6A19F0A6AAF}"/>
              </a:ext>
            </a:extLst>
          </p:cNvPr>
          <p:cNvSpPr txBox="1"/>
          <p:nvPr/>
        </p:nvSpPr>
        <p:spPr>
          <a:xfrm>
            <a:off x="11099811" y="2421624"/>
            <a:ext cx="90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East Maui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8239C-889F-1E4B-ABE5-977305CE1C2C}"/>
              </a:ext>
            </a:extLst>
          </p:cNvPr>
          <p:cNvSpPr txBox="1"/>
          <p:nvPr/>
        </p:nvSpPr>
        <p:spPr>
          <a:xfrm>
            <a:off x="4299097" y="84140"/>
            <a:ext cx="179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Central Maui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AA3336-FFC3-DC4B-A011-E836D68C613A}"/>
              </a:ext>
            </a:extLst>
          </p:cNvPr>
          <p:cNvSpPr txBox="1"/>
          <p:nvPr/>
        </p:nvSpPr>
        <p:spPr>
          <a:xfrm>
            <a:off x="2812954" y="3067955"/>
            <a:ext cx="98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South Maui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B02B51-C17A-6941-84E3-1DA3F2DE948A}"/>
              </a:ext>
            </a:extLst>
          </p:cNvPr>
          <p:cNvCxnSpPr>
            <a:cxnSpLocks/>
          </p:cNvCxnSpPr>
          <p:nvPr/>
        </p:nvCxnSpPr>
        <p:spPr>
          <a:xfrm flipH="1" flipV="1">
            <a:off x="10643763" y="2799691"/>
            <a:ext cx="456048" cy="63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3860A9-A965-BC4C-9A15-ECF45E88C09E}"/>
              </a:ext>
            </a:extLst>
          </p:cNvPr>
          <p:cNvCxnSpPr>
            <a:cxnSpLocks/>
          </p:cNvCxnSpPr>
          <p:nvPr/>
        </p:nvCxnSpPr>
        <p:spPr>
          <a:xfrm flipH="1">
            <a:off x="4619896" y="355310"/>
            <a:ext cx="205083" cy="942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A53747-1CA9-1147-9D56-CFB6D9FA01B4}"/>
              </a:ext>
            </a:extLst>
          </p:cNvPr>
          <p:cNvCxnSpPr>
            <a:cxnSpLocks/>
          </p:cNvCxnSpPr>
          <p:nvPr/>
        </p:nvCxnSpPr>
        <p:spPr>
          <a:xfrm>
            <a:off x="840260" y="3251716"/>
            <a:ext cx="369553" cy="197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D4C1B9-28FF-A44E-8A44-78734F558188}"/>
              </a:ext>
            </a:extLst>
          </p:cNvPr>
          <p:cNvCxnSpPr>
            <a:cxnSpLocks/>
          </p:cNvCxnSpPr>
          <p:nvPr/>
        </p:nvCxnSpPr>
        <p:spPr>
          <a:xfrm flipV="1">
            <a:off x="946010" y="1462156"/>
            <a:ext cx="527606" cy="316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F2E5105-BDB7-F248-B515-5998DA4780C9}"/>
              </a:ext>
            </a:extLst>
          </p:cNvPr>
          <p:cNvSpPr/>
          <p:nvPr/>
        </p:nvSpPr>
        <p:spPr>
          <a:xfrm>
            <a:off x="10100759" y="2678159"/>
            <a:ext cx="197708" cy="185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88CEBB-D395-514D-8D09-2B63869B7E3C}"/>
              </a:ext>
            </a:extLst>
          </p:cNvPr>
          <p:cNvSpPr/>
          <p:nvPr/>
        </p:nvSpPr>
        <p:spPr>
          <a:xfrm>
            <a:off x="4818466" y="3205769"/>
            <a:ext cx="197708" cy="185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84E873D-8736-A240-9FD9-4C1B76A057B7}"/>
              </a:ext>
            </a:extLst>
          </p:cNvPr>
          <p:cNvSpPr/>
          <p:nvPr/>
        </p:nvSpPr>
        <p:spPr>
          <a:xfrm>
            <a:off x="4074636" y="1915218"/>
            <a:ext cx="197708" cy="185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378E18-3C8C-A044-90E9-D7508E8825BA}"/>
              </a:ext>
            </a:extLst>
          </p:cNvPr>
          <p:cNvSpPr/>
          <p:nvPr/>
        </p:nvSpPr>
        <p:spPr>
          <a:xfrm>
            <a:off x="1293535" y="1039888"/>
            <a:ext cx="197708" cy="185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27661A-7778-4941-B9CA-65FF5B7C5266}"/>
              </a:ext>
            </a:extLst>
          </p:cNvPr>
          <p:cNvSpPr txBox="1"/>
          <p:nvPr/>
        </p:nvSpPr>
        <p:spPr>
          <a:xfrm>
            <a:off x="297330" y="1297361"/>
            <a:ext cx="108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West Maui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188008-11FE-0F4B-9A25-EE18D6F596DD}"/>
              </a:ext>
            </a:extLst>
          </p:cNvPr>
          <p:cNvCxnSpPr>
            <a:cxnSpLocks/>
          </p:cNvCxnSpPr>
          <p:nvPr/>
        </p:nvCxnSpPr>
        <p:spPr>
          <a:xfrm>
            <a:off x="3569254" y="3367252"/>
            <a:ext cx="729843" cy="14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19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9-10-14 at 8.39.58 PM.png">
            <a:extLst>
              <a:ext uri="{FF2B5EF4-FFF2-40B4-BE49-F238E27FC236}">
                <a16:creationId xmlns:a16="http://schemas.microsoft.com/office/drawing/2014/main" id="{FEE49AE6-5E15-5346-9EC6-D5D6465A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18AA2-2641-C54C-925A-9E82290B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5" y="0"/>
            <a:ext cx="6547683" cy="795460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Central Maui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586331-002B-C649-A49A-D16B757D2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5" y="879232"/>
            <a:ext cx="5739302" cy="2288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713C71-7A12-C24A-8E80-6D50E38F13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240" y="4231557"/>
            <a:ext cx="5608556" cy="25121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792D6B-DF3A-214D-AFCB-4FA98AD70629}"/>
              </a:ext>
            </a:extLst>
          </p:cNvPr>
          <p:cNvSpPr/>
          <p:nvPr/>
        </p:nvSpPr>
        <p:spPr>
          <a:xfrm>
            <a:off x="6504240" y="6092723"/>
            <a:ext cx="5968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Hale </a:t>
            </a:r>
            <a:r>
              <a:rPr lang="en-US" b="1" dirty="0" err="1">
                <a:solidFill>
                  <a:schemeClr val="bg1"/>
                </a:solidFill>
              </a:rPr>
              <a:t>Hōʻikeʻike</a:t>
            </a:r>
            <a:r>
              <a:rPr lang="en-US" b="1" dirty="0">
                <a:solidFill>
                  <a:schemeClr val="bg1"/>
                </a:solidFill>
              </a:rPr>
              <a:t> (House of Display) Bailey House Museum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56335-6DC1-3B42-B88D-784F20B60B0F}"/>
              </a:ext>
            </a:extLst>
          </p:cNvPr>
          <p:cNvSpPr txBox="1"/>
          <p:nvPr/>
        </p:nvSpPr>
        <p:spPr>
          <a:xfrm>
            <a:off x="1713448" y="2402902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Kahului Airport - OGG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38EECB-9491-3244-9629-3EF839E74F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805" y="3356790"/>
            <a:ext cx="3024471" cy="3400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C6397-4EE7-3D4F-84F4-519BB07B8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6" y="3356790"/>
            <a:ext cx="3210185" cy="3386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986E5-80DC-E445-871E-05EDACF75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302" y="56926"/>
            <a:ext cx="5069693" cy="41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8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17527</TotalTime>
  <Words>740</Words>
  <Application>Microsoft Office PowerPoint</Application>
  <PresentationFormat>Widescreen</PresentationFormat>
  <Paragraphs>128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Unicode MS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 Re-Open Update </vt:lpstr>
      <vt:lpstr>How to Visit Maui with Respect &amp; Compassion </vt:lpstr>
      <vt:lpstr>PowerPoint Presentation</vt:lpstr>
      <vt:lpstr>How you can mālama (to care for) Maui Nui</vt:lpstr>
      <vt:lpstr>Other ways you can mālama (to care for) Maui Nui</vt:lpstr>
      <vt:lpstr>PowerPoint Presentation</vt:lpstr>
      <vt:lpstr>Central Maui</vt:lpstr>
      <vt:lpstr>PowerPoint Presentation</vt:lpstr>
      <vt:lpstr>PowerPoint Presentation</vt:lpstr>
      <vt:lpstr> Maui Bees Tuesday- Saturday 8:30 am – 5 pm Closed Sunday &amp; Monday Visit: mauibees.com  </vt:lpstr>
      <vt:lpstr>Pāʻia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Properties</vt:lpstr>
      <vt:lpstr>PowerPoint Presentation</vt:lpstr>
      <vt:lpstr> Haleakalā (House of the Sun) Reservations required for sunrise  recreation.gov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Basso</dc:creator>
  <cp:lastModifiedBy>Ken Gerson</cp:lastModifiedBy>
  <cp:revision>286</cp:revision>
  <cp:lastPrinted>2023-05-13T01:56:09Z</cp:lastPrinted>
  <dcterms:created xsi:type="dcterms:W3CDTF">2022-05-17T16:12:48Z</dcterms:created>
  <dcterms:modified xsi:type="dcterms:W3CDTF">2023-12-09T06:35:35Z</dcterms:modified>
</cp:coreProperties>
</file>