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721" r:id="rId6"/>
  </p:sldMasterIdLst>
  <p:notesMasterIdLst>
    <p:notesMasterId r:id="rId36"/>
  </p:notesMasterIdLst>
  <p:sldIdLst>
    <p:sldId id="1510" r:id="rId7"/>
    <p:sldId id="1536" r:id="rId8"/>
    <p:sldId id="1537" r:id="rId9"/>
    <p:sldId id="1483" r:id="rId10"/>
    <p:sldId id="1646" r:id="rId11"/>
    <p:sldId id="1525" r:id="rId12"/>
    <p:sldId id="1732" r:id="rId13"/>
    <p:sldId id="1360" r:id="rId14"/>
    <p:sldId id="1359" r:id="rId15"/>
    <p:sldId id="1357" r:id="rId16"/>
    <p:sldId id="1451" r:id="rId17"/>
    <p:sldId id="1466" r:id="rId18"/>
    <p:sldId id="1467" r:id="rId19"/>
    <p:sldId id="1450" r:id="rId20"/>
    <p:sldId id="1355" r:id="rId21"/>
    <p:sldId id="1722" r:id="rId22"/>
    <p:sldId id="1658" r:id="rId23"/>
    <p:sldId id="1435" r:id="rId24"/>
    <p:sldId id="1730" r:id="rId25"/>
    <p:sldId id="1717" r:id="rId26"/>
    <p:sldId id="1626" r:id="rId27"/>
    <p:sldId id="1608" r:id="rId28"/>
    <p:sldId id="1721" r:id="rId29"/>
    <p:sldId id="1669" r:id="rId30"/>
    <p:sldId id="1637" r:id="rId31"/>
    <p:sldId id="1610" r:id="rId32"/>
    <p:sldId id="1639" r:id="rId33"/>
    <p:sldId id="1634" r:id="rId34"/>
    <p:sldId id="1560" r:id="rId35"/>
  </p:sldIdLst>
  <p:sldSz cx="9144000" cy="5143500" type="screen16x9"/>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FFFFCC"/>
    <a:srgbClr val="C8D5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949" autoAdjust="0"/>
    <p:restoredTop sz="86433"/>
  </p:normalViewPr>
  <p:slideViewPr>
    <p:cSldViewPr>
      <p:cViewPr varScale="1">
        <p:scale>
          <a:sx n="98" d="100"/>
          <a:sy n="98" d="100"/>
        </p:scale>
        <p:origin x="1416" y="43"/>
      </p:cViewPr>
      <p:guideLst>
        <p:guide orient="horz" pos="1620"/>
        <p:guide pos="2880"/>
      </p:guideLst>
    </p:cSldViewPr>
  </p:slideViewPr>
  <p:outlineViewPr>
    <p:cViewPr>
      <p:scale>
        <a:sx n="33" d="100"/>
        <a:sy n="33" d="100"/>
      </p:scale>
      <p:origin x="0" y="-512"/>
    </p:cViewPr>
  </p:outlineViewPr>
  <p:notesTextViewPr>
    <p:cViewPr>
      <p:scale>
        <a:sx n="100" d="100"/>
        <a:sy n="100" d="100"/>
      </p:scale>
      <p:origin x="0" y="0"/>
    </p:cViewPr>
  </p:notesTextViewPr>
  <p:sorterViewPr>
    <p:cViewPr varScale="1">
      <p:scale>
        <a:sx n="1" d="1"/>
        <a:sy n="1" d="1"/>
      </p:scale>
      <p:origin x="0" y="-2246"/>
    </p:cViewPr>
  </p:sorterViewPr>
  <p:notesViewPr>
    <p:cSldViewPr>
      <p:cViewPr varScale="1">
        <p:scale>
          <a:sx n="50" d="100"/>
          <a:sy n="50" d="100"/>
        </p:scale>
        <p:origin x="2684"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shma Chowfin" userId="701f8abb-246f-46ed-abb1-ad7165b7be5e" providerId="ADAL" clId="{4C96448D-D042-4337-84EE-85C76210188E}"/>
    <pc:docChg chg="delSld">
      <pc:chgData name="Karishma Chowfin" userId="701f8abb-246f-46ed-abb1-ad7165b7be5e" providerId="ADAL" clId="{4C96448D-D042-4337-84EE-85C76210188E}" dt="2023-11-30T22:35:24.407" v="5" actId="47"/>
      <pc:docMkLst>
        <pc:docMk/>
      </pc:docMkLst>
      <pc:sldChg chg="del">
        <pc:chgData name="Karishma Chowfin" userId="701f8abb-246f-46ed-abb1-ad7165b7be5e" providerId="ADAL" clId="{4C96448D-D042-4337-84EE-85C76210188E}" dt="2023-11-30T22:33:48.915" v="1" actId="47"/>
        <pc:sldMkLst>
          <pc:docMk/>
          <pc:sldMk cId="2059271849" sldId="1530"/>
        </pc:sldMkLst>
      </pc:sldChg>
      <pc:sldChg chg="del">
        <pc:chgData name="Karishma Chowfin" userId="701f8abb-246f-46ed-abb1-ad7165b7be5e" providerId="ADAL" clId="{4C96448D-D042-4337-84EE-85C76210188E}" dt="2023-11-30T22:33:42.617" v="0" actId="47"/>
        <pc:sldMkLst>
          <pc:docMk/>
          <pc:sldMk cId="2832875296" sldId="1627"/>
        </pc:sldMkLst>
      </pc:sldChg>
      <pc:sldChg chg="del">
        <pc:chgData name="Karishma Chowfin" userId="701f8abb-246f-46ed-abb1-ad7165b7be5e" providerId="ADAL" clId="{4C96448D-D042-4337-84EE-85C76210188E}" dt="2023-11-30T22:35:24.407" v="5" actId="47"/>
        <pc:sldMkLst>
          <pc:docMk/>
          <pc:sldMk cId="3196671919" sldId="1664"/>
        </pc:sldMkLst>
      </pc:sldChg>
      <pc:sldChg chg="del">
        <pc:chgData name="Karishma Chowfin" userId="701f8abb-246f-46ed-abb1-ad7165b7be5e" providerId="ADAL" clId="{4C96448D-D042-4337-84EE-85C76210188E}" dt="2023-11-30T22:34:01.691" v="2" actId="47"/>
        <pc:sldMkLst>
          <pc:docMk/>
          <pc:sldMk cId="3466598060" sldId="1697"/>
        </pc:sldMkLst>
      </pc:sldChg>
      <pc:sldChg chg="del">
        <pc:chgData name="Karishma Chowfin" userId="701f8abb-246f-46ed-abb1-ad7165b7be5e" providerId="ADAL" clId="{4C96448D-D042-4337-84EE-85C76210188E}" dt="2023-11-30T22:34:02.594" v="3" actId="47"/>
        <pc:sldMkLst>
          <pc:docMk/>
          <pc:sldMk cId="488804937" sldId="1700"/>
        </pc:sldMkLst>
      </pc:sldChg>
      <pc:sldChg chg="del">
        <pc:chgData name="Karishma Chowfin" userId="701f8abb-246f-46ed-abb1-ad7165b7be5e" providerId="ADAL" clId="{4C96448D-D042-4337-84EE-85C76210188E}" dt="2023-11-30T22:34:09.352" v="4" actId="47"/>
        <pc:sldMkLst>
          <pc:docMk/>
          <pc:sldMk cId="801390833" sldId="172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C0D712A2-1C7B-D14D-8079-46222C9632E1}" type="datetimeFigureOut">
              <a:rPr lang="en-US" smtClean="0"/>
              <a:t>12/9/2023</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C2C37372-AEAB-9546-B3BB-4BEAE096894A}" type="slidenum">
              <a:rPr lang="en-US" smtClean="0"/>
              <a:t>‹#›</a:t>
            </a:fld>
            <a:endParaRPr lang="en-US"/>
          </a:p>
        </p:txBody>
      </p:sp>
    </p:spTree>
    <p:extLst>
      <p:ext uri="{BB962C8B-B14F-4D97-AF65-F5344CB8AC3E}">
        <p14:creationId xmlns:p14="http://schemas.microsoft.com/office/powerpoint/2010/main" val="2019571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ripadvisor.com/Attraction_Review-g60982-d255241-Reviews-Chinatown-Honolulu_Oahu_Hawaii.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C37372-AEAB-9546-B3BB-4BEAE09689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5607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“Town &amp; Country”</a:t>
            </a:r>
          </a:p>
          <a:p>
            <a:r>
              <a:rPr lang="en-US" dirty="0"/>
              <a:t>The most amount of swimmable beaches in the entire state of HI – over 123miles of swimmable coastline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C37372-AEAB-9546-B3BB-4BEAE09689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618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C37372-AEAB-9546-B3BB-4BEAE09689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5794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C37372-AEAB-9546-B3BB-4BEAE09689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7649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“Town &amp; Country”</a:t>
            </a:r>
          </a:p>
          <a:p>
            <a:r>
              <a:rPr lang="en-US" dirty="0"/>
              <a:t>The most amount of swimmable beaches in the entire state of HI – over 123miles of swimmable coastline </a:t>
            </a:r>
          </a:p>
          <a:p>
            <a:endParaRPr lang="en-US" dirty="0"/>
          </a:p>
        </p:txBody>
      </p:sp>
      <p:sp>
        <p:nvSpPr>
          <p:cNvPr id="4" name="Slide Number Placeholder 3"/>
          <p:cNvSpPr>
            <a:spLocks noGrp="1"/>
          </p:cNvSpPr>
          <p:nvPr>
            <p:ph type="sldNum" sz="quarter" idx="5"/>
          </p:nvPr>
        </p:nvSpPr>
        <p:spPr/>
        <p:txBody>
          <a:bodyPr/>
          <a:lstStyle/>
          <a:p>
            <a:fld id="{C2C37372-AEAB-9546-B3BB-4BEAE096894A}" type="slidenum">
              <a:rPr lang="en-US" smtClean="0"/>
              <a:t>4</a:t>
            </a:fld>
            <a:endParaRPr lang="en-US"/>
          </a:p>
        </p:txBody>
      </p:sp>
    </p:spTree>
    <p:extLst>
      <p:ext uri="{BB962C8B-B14F-4D97-AF65-F5344CB8AC3E}">
        <p14:creationId xmlns:p14="http://schemas.microsoft.com/office/powerpoint/2010/main" val="1810121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C37372-AEAB-9546-B3BB-4BEAE09689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7411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C37372-AEAB-9546-B3BB-4BEAE09689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895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000000"/>
                </a:solidFill>
                <a:effectLst/>
                <a:latin typeface="Trip Sans VF"/>
              </a:rPr>
              <a:t>Founded in the 1840s when thousands of immigrants came to the island to work on sugar plantations, </a:t>
            </a:r>
            <a:r>
              <a:rPr lang="en-US" b="0" i="0" u="sng">
                <a:solidFill>
                  <a:srgbClr val="000000"/>
                </a:solidFill>
                <a:effectLst/>
                <a:latin typeface="inherit"/>
                <a:hlinkClick r:id="rId3"/>
              </a:rPr>
              <a:t>Honolulu’s 36-acre Chinatown</a:t>
            </a:r>
            <a:r>
              <a:rPr lang="en-US" b="0" i="0">
                <a:solidFill>
                  <a:srgbClr val="000000"/>
                </a:solidFill>
                <a:effectLst/>
                <a:latin typeface="Trip Sans VF"/>
              </a:rPr>
              <a:t> burned down in 1900 in what has come to be known as the Great Chinatown Fire. With resilience and grit, the community rebuilt their beloved neighborhood from the ashes. In the more recent part of its 100-plus-year revival, Chinatown has become a hub of nightlife, art, food, and culture. Today, the neighborhood is listed in the National Register of Historic Places, ensuring its buildings and storefronts can’t be demolished for new development.</a:t>
            </a:r>
          </a:p>
          <a:p>
            <a:pPr algn="l"/>
            <a:r>
              <a:rPr lang="en-US" b="0" i="0">
                <a:solidFill>
                  <a:srgbClr val="000000"/>
                </a:solidFill>
                <a:effectLst/>
                <a:latin typeface="Trip Sans VF"/>
              </a:rPr>
              <a:t>The mix of Chinese businesses, modern Asian-fusion restaurants, and the occasional New American joint make Honolulu’s Chinatown unique. It can be fun for visitors to experience the breadth</a:t>
            </a:r>
          </a:p>
          <a:p>
            <a:endParaRPr lang="en-US"/>
          </a:p>
        </p:txBody>
      </p:sp>
      <p:sp>
        <p:nvSpPr>
          <p:cNvPr id="4" name="Slide Number Placeholder 3"/>
          <p:cNvSpPr>
            <a:spLocks noGrp="1"/>
          </p:cNvSpPr>
          <p:nvPr>
            <p:ph type="sldNum" sz="quarter" idx="5"/>
          </p:nvPr>
        </p:nvSpPr>
        <p:spPr/>
        <p:txBody>
          <a:bodyPr/>
          <a:lstStyle/>
          <a:p>
            <a:fld id="{C2C37372-AEAB-9546-B3BB-4BEAE096894A}" type="slidenum">
              <a:rPr lang="en-US" smtClean="0"/>
              <a:t>9</a:t>
            </a:fld>
            <a:endParaRPr lang="en-US"/>
          </a:p>
        </p:txBody>
      </p:sp>
    </p:spTree>
    <p:extLst>
      <p:ext uri="{BB962C8B-B14F-4D97-AF65-F5344CB8AC3E}">
        <p14:creationId xmlns:p14="http://schemas.microsoft.com/office/powerpoint/2010/main" val="759924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C37372-AEAB-9546-B3BB-4BEAE09689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648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on the west side of the island, you find O‘ahu’s dramatic Leeward Coast, situated at the foot of the Wai‘anae Mountains. Home to the Ko Olina Resort area with </a:t>
            </a:r>
            <a:r>
              <a:rPr lang="en-US" sz="1800" dirty="0">
                <a:effectLst/>
                <a:latin typeface="Arial" panose="020B0604020202020204" pitchFamily="34" charset="0"/>
                <a:ea typeface="Calibri" panose="020F0502020204030204" pitchFamily="34" charset="0"/>
              </a:rPr>
              <a:t>Exceptional resort accommodations, championship caliber golf courses, a fantastic marina, tranquil lagoons, dining, and authentic Hawaiian lū‘au are found here.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C37372-AEAB-9546-B3BB-4BEAE09689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4225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C37372-AEAB-9546-B3BB-4BEAE09689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278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1E83711-F30E-4C83-A539-49D86B8DEE7F}"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AE517-C259-4F81-A072-9F883AEAF98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E83711-F30E-4C83-A539-49D86B8DEE7F}"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AE517-C259-4F81-A072-9F883AEAF98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E83711-F30E-4C83-A539-49D86B8DEE7F}"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AE517-C259-4F81-A072-9F883AEAF98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B87E2F-EAC7-4D59-86AC-479D1B4D718E}"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238328-B92E-4F58-B056-C912A39D1ACE}" type="slidenum">
              <a:rPr lang="en-US" smtClean="0"/>
              <a:t>‹#›</a:t>
            </a:fld>
            <a:endParaRPr lang="en-US"/>
          </a:p>
        </p:txBody>
      </p:sp>
    </p:spTree>
    <p:extLst>
      <p:ext uri="{BB962C8B-B14F-4D97-AF65-F5344CB8AC3E}">
        <p14:creationId xmlns:p14="http://schemas.microsoft.com/office/powerpoint/2010/main" val="4028165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B87E2F-EAC7-4D59-86AC-479D1B4D718E}"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238328-B92E-4F58-B056-C912A39D1ACE}" type="slidenum">
              <a:rPr lang="en-US" smtClean="0"/>
              <a:t>‹#›</a:t>
            </a:fld>
            <a:endParaRPr lang="en-US"/>
          </a:p>
        </p:txBody>
      </p:sp>
    </p:spTree>
    <p:extLst>
      <p:ext uri="{BB962C8B-B14F-4D97-AF65-F5344CB8AC3E}">
        <p14:creationId xmlns:p14="http://schemas.microsoft.com/office/powerpoint/2010/main" val="1772921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B87E2F-EAC7-4D59-86AC-479D1B4D718E}"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238328-B92E-4F58-B056-C912A39D1ACE}" type="slidenum">
              <a:rPr lang="en-US" smtClean="0"/>
              <a:t>‹#›</a:t>
            </a:fld>
            <a:endParaRPr lang="en-US"/>
          </a:p>
        </p:txBody>
      </p:sp>
    </p:spTree>
    <p:extLst>
      <p:ext uri="{BB962C8B-B14F-4D97-AF65-F5344CB8AC3E}">
        <p14:creationId xmlns:p14="http://schemas.microsoft.com/office/powerpoint/2010/main" val="1849763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B87E2F-EAC7-4D59-86AC-479D1B4D718E}" type="datetimeFigureOut">
              <a:rPr lang="en-US" smtClean="0"/>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238328-B92E-4F58-B056-C912A39D1ACE}" type="slidenum">
              <a:rPr lang="en-US" smtClean="0"/>
              <a:t>‹#›</a:t>
            </a:fld>
            <a:endParaRPr lang="en-US"/>
          </a:p>
        </p:txBody>
      </p:sp>
    </p:spTree>
    <p:extLst>
      <p:ext uri="{BB962C8B-B14F-4D97-AF65-F5344CB8AC3E}">
        <p14:creationId xmlns:p14="http://schemas.microsoft.com/office/powerpoint/2010/main" val="2765829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87E2F-EAC7-4D59-86AC-479D1B4D718E}" type="datetimeFigureOut">
              <a:rPr lang="en-US" smtClean="0"/>
              <a:t>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238328-B92E-4F58-B056-C912A39D1ACE}" type="slidenum">
              <a:rPr lang="en-US" smtClean="0"/>
              <a:t>‹#›</a:t>
            </a:fld>
            <a:endParaRPr lang="en-US"/>
          </a:p>
        </p:txBody>
      </p:sp>
    </p:spTree>
    <p:extLst>
      <p:ext uri="{BB962C8B-B14F-4D97-AF65-F5344CB8AC3E}">
        <p14:creationId xmlns:p14="http://schemas.microsoft.com/office/powerpoint/2010/main" val="1246183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B87E2F-EAC7-4D59-86AC-479D1B4D718E}" type="datetimeFigureOut">
              <a:rPr lang="en-US" smtClean="0"/>
              <a:t>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238328-B92E-4F58-B056-C912A39D1ACE}" type="slidenum">
              <a:rPr lang="en-US" smtClean="0"/>
              <a:t>‹#›</a:t>
            </a:fld>
            <a:endParaRPr lang="en-US"/>
          </a:p>
        </p:txBody>
      </p:sp>
    </p:spTree>
    <p:extLst>
      <p:ext uri="{BB962C8B-B14F-4D97-AF65-F5344CB8AC3E}">
        <p14:creationId xmlns:p14="http://schemas.microsoft.com/office/powerpoint/2010/main" val="2550610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B87E2F-EAC7-4D59-86AC-479D1B4D718E}" type="datetimeFigureOut">
              <a:rPr lang="en-US" smtClean="0"/>
              <a:t>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238328-B92E-4F58-B056-C912A39D1ACE}" type="slidenum">
              <a:rPr lang="en-US" smtClean="0"/>
              <a:t>‹#›</a:t>
            </a:fld>
            <a:endParaRPr lang="en-US"/>
          </a:p>
        </p:txBody>
      </p:sp>
    </p:spTree>
    <p:extLst>
      <p:ext uri="{BB962C8B-B14F-4D97-AF65-F5344CB8AC3E}">
        <p14:creationId xmlns:p14="http://schemas.microsoft.com/office/powerpoint/2010/main" val="1402992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6B87E2F-EAC7-4D59-86AC-479D1B4D718E}" type="datetimeFigureOut">
              <a:rPr lang="en-US" smtClean="0"/>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238328-B92E-4F58-B056-C912A39D1ACE}" type="slidenum">
              <a:rPr lang="en-US" smtClean="0"/>
              <a:t>‹#›</a:t>
            </a:fld>
            <a:endParaRPr lang="en-US"/>
          </a:p>
        </p:txBody>
      </p:sp>
    </p:spTree>
    <p:extLst>
      <p:ext uri="{BB962C8B-B14F-4D97-AF65-F5344CB8AC3E}">
        <p14:creationId xmlns:p14="http://schemas.microsoft.com/office/powerpoint/2010/main" val="776771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E83711-F30E-4C83-A539-49D86B8DEE7F}"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AE517-C259-4F81-A072-9F883AEAF98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6B87E2F-EAC7-4D59-86AC-479D1B4D718E}" type="datetimeFigureOut">
              <a:rPr lang="en-US" smtClean="0"/>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238328-B92E-4F58-B056-C912A39D1ACE}" type="slidenum">
              <a:rPr lang="en-US" smtClean="0"/>
              <a:t>‹#›</a:t>
            </a:fld>
            <a:endParaRPr lang="en-US"/>
          </a:p>
        </p:txBody>
      </p:sp>
    </p:spTree>
    <p:extLst>
      <p:ext uri="{BB962C8B-B14F-4D97-AF65-F5344CB8AC3E}">
        <p14:creationId xmlns:p14="http://schemas.microsoft.com/office/powerpoint/2010/main" val="3076887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B87E2F-EAC7-4D59-86AC-479D1B4D718E}"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238328-B92E-4F58-B056-C912A39D1ACE}" type="slidenum">
              <a:rPr lang="en-US" smtClean="0"/>
              <a:t>‹#›</a:t>
            </a:fld>
            <a:endParaRPr lang="en-US"/>
          </a:p>
        </p:txBody>
      </p:sp>
    </p:spTree>
    <p:extLst>
      <p:ext uri="{BB962C8B-B14F-4D97-AF65-F5344CB8AC3E}">
        <p14:creationId xmlns:p14="http://schemas.microsoft.com/office/powerpoint/2010/main" val="2880584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B87E2F-EAC7-4D59-86AC-479D1B4D718E}"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238328-B92E-4F58-B056-C912A39D1ACE}" type="slidenum">
              <a:rPr lang="en-US" smtClean="0"/>
              <a:t>‹#›</a:t>
            </a:fld>
            <a:endParaRPr lang="en-US"/>
          </a:p>
        </p:txBody>
      </p:sp>
    </p:spTree>
    <p:extLst>
      <p:ext uri="{BB962C8B-B14F-4D97-AF65-F5344CB8AC3E}">
        <p14:creationId xmlns:p14="http://schemas.microsoft.com/office/powerpoint/2010/main" val="13849642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08194" indent="0" algn="ctr">
              <a:buNone/>
              <a:defRPr>
                <a:solidFill>
                  <a:schemeClr val="tx1">
                    <a:tint val="75000"/>
                  </a:schemeClr>
                </a:solidFill>
              </a:defRPr>
            </a:lvl2pPr>
            <a:lvl3pPr marL="816388" indent="0" algn="ctr">
              <a:buNone/>
              <a:defRPr>
                <a:solidFill>
                  <a:schemeClr val="tx1">
                    <a:tint val="75000"/>
                  </a:schemeClr>
                </a:solidFill>
              </a:defRPr>
            </a:lvl3pPr>
            <a:lvl4pPr marL="1224582" indent="0" algn="ctr">
              <a:buNone/>
              <a:defRPr>
                <a:solidFill>
                  <a:schemeClr val="tx1">
                    <a:tint val="75000"/>
                  </a:schemeClr>
                </a:solidFill>
              </a:defRPr>
            </a:lvl4pPr>
            <a:lvl5pPr marL="1632776" indent="0" algn="ctr">
              <a:buNone/>
              <a:defRPr>
                <a:solidFill>
                  <a:schemeClr val="tx1">
                    <a:tint val="75000"/>
                  </a:schemeClr>
                </a:solidFill>
              </a:defRPr>
            </a:lvl5pPr>
            <a:lvl6pPr marL="2040969" indent="0" algn="ctr">
              <a:buNone/>
              <a:defRPr>
                <a:solidFill>
                  <a:schemeClr val="tx1">
                    <a:tint val="75000"/>
                  </a:schemeClr>
                </a:solidFill>
              </a:defRPr>
            </a:lvl6pPr>
            <a:lvl7pPr marL="2449163" indent="0" algn="ctr">
              <a:buNone/>
              <a:defRPr>
                <a:solidFill>
                  <a:schemeClr val="tx1">
                    <a:tint val="75000"/>
                  </a:schemeClr>
                </a:solidFill>
              </a:defRPr>
            </a:lvl7pPr>
            <a:lvl8pPr marL="2857357" indent="0" algn="ctr">
              <a:buNone/>
              <a:defRPr>
                <a:solidFill>
                  <a:schemeClr val="tx1">
                    <a:tint val="75000"/>
                  </a:schemeClr>
                </a:solidFill>
              </a:defRPr>
            </a:lvl8pPr>
            <a:lvl9pPr marL="326555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09DA16D-FB49-41A6-AC90-9A30693DFD0D}"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1F71B9-EF59-40DC-98A5-39DEE0238EB5}" type="slidenum">
              <a:rPr lang="en-US" smtClean="0"/>
              <a:t>‹#›</a:t>
            </a:fld>
            <a:endParaRPr lang="en-US"/>
          </a:p>
        </p:txBody>
      </p:sp>
    </p:spTree>
    <p:extLst>
      <p:ext uri="{BB962C8B-B14F-4D97-AF65-F5344CB8AC3E}">
        <p14:creationId xmlns:p14="http://schemas.microsoft.com/office/powerpoint/2010/main" val="3409929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9DA16D-FB49-41A6-AC90-9A30693DFD0D}"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1F71B9-EF59-40DC-98A5-39DEE0238EB5}" type="slidenum">
              <a:rPr lang="en-US" smtClean="0"/>
              <a:t>‹#›</a:t>
            </a:fld>
            <a:endParaRPr lang="en-US"/>
          </a:p>
        </p:txBody>
      </p:sp>
    </p:spTree>
    <p:extLst>
      <p:ext uri="{BB962C8B-B14F-4D97-AF65-F5344CB8AC3E}">
        <p14:creationId xmlns:p14="http://schemas.microsoft.com/office/powerpoint/2010/main" val="20447732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563"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813">
                <a:solidFill>
                  <a:schemeClr val="tx1">
                    <a:tint val="75000"/>
                  </a:schemeClr>
                </a:solidFill>
              </a:defRPr>
            </a:lvl1pPr>
            <a:lvl2pPr marL="408194" indent="0">
              <a:buNone/>
              <a:defRPr sz="1625">
                <a:solidFill>
                  <a:schemeClr val="tx1">
                    <a:tint val="75000"/>
                  </a:schemeClr>
                </a:solidFill>
              </a:defRPr>
            </a:lvl2pPr>
            <a:lvl3pPr marL="816388" indent="0">
              <a:buNone/>
              <a:defRPr sz="1438">
                <a:solidFill>
                  <a:schemeClr val="tx1">
                    <a:tint val="75000"/>
                  </a:schemeClr>
                </a:solidFill>
              </a:defRPr>
            </a:lvl3pPr>
            <a:lvl4pPr marL="1224582" indent="0">
              <a:buNone/>
              <a:defRPr sz="1250">
                <a:solidFill>
                  <a:schemeClr val="tx1">
                    <a:tint val="75000"/>
                  </a:schemeClr>
                </a:solidFill>
              </a:defRPr>
            </a:lvl4pPr>
            <a:lvl5pPr marL="1632776" indent="0">
              <a:buNone/>
              <a:defRPr sz="1250">
                <a:solidFill>
                  <a:schemeClr val="tx1">
                    <a:tint val="75000"/>
                  </a:schemeClr>
                </a:solidFill>
              </a:defRPr>
            </a:lvl5pPr>
            <a:lvl6pPr marL="2040969" indent="0">
              <a:buNone/>
              <a:defRPr sz="1250">
                <a:solidFill>
                  <a:schemeClr val="tx1">
                    <a:tint val="75000"/>
                  </a:schemeClr>
                </a:solidFill>
              </a:defRPr>
            </a:lvl6pPr>
            <a:lvl7pPr marL="2449163" indent="0">
              <a:buNone/>
              <a:defRPr sz="1250">
                <a:solidFill>
                  <a:schemeClr val="tx1">
                    <a:tint val="75000"/>
                  </a:schemeClr>
                </a:solidFill>
              </a:defRPr>
            </a:lvl7pPr>
            <a:lvl8pPr marL="2857357" indent="0">
              <a:buNone/>
              <a:defRPr sz="1250">
                <a:solidFill>
                  <a:schemeClr val="tx1">
                    <a:tint val="75000"/>
                  </a:schemeClr>
                </a:solidFill>
              </a:defRPr>
            </a:lvl8pPr>
            <a:lvl9pPr marL="3265551" indent="0">
              <a:buNone/>
              <a:defRPr sz="12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9DA16D-FB49-41A6-AC90-9A30693DFD0D}"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1F71B9-EF59-40DC-98A5-39DEE0238EB5}" type="slidenum">
              <a:rPr lang="en-US" smtClean="0"/>
              <a:t>‹#›</a:t>
            </a:fld>
            <a:endParaRPr lang="en-US"/>
          </a:p>
        </p:txBody>
      </p:sp>
    </p:spTree>
    <p:extLst>
      <p:ext uri="{BB962C8B-B14F-4D97-AF65-F5344CB8AC3E}">
        <p14:creationId xmlns:p14="http://schemas.microsoft.com/office/powerpoint/2010/main" val="4172776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1838" y="1440656"/>
            <a:ext cx="6507162" cy="4073129"/>
          </a:xfrm>
        </p:spPr>
        <p:txBody>
          <a:bodyPr/>
          <a:lstStyle>
            <a:lvl1pPr>
              <a:defRPr sz="2500"/>
            </a:lvl1pPr>
            <a:lvl2pPr>
              <a:defRPr sz="2125"/>
            </a:lvl2pPr>
            <a:lvl3pPr>
              <a:defRPr sz="1813"/>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391401" y="1440656"/>
            <a:ext cx="6507163" cy="4073129"/>
          </a:xfrm>
        </p:spPr>
        <p:txBody>
          <a:bodyPr/>
          <a:lstStyle>
            <a:lvl1pPr>
              <a:defRPr sz="2500"/>
            </a:lvl1pPr>
            <a:lvl2pPr>
              <a:defRPr sz="2125"/>
            </a:lvl2pPr>
            <a:lvl3pPr>
              <a:defRPr sz="1813"/>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9DA16D-FB49-41A6-AC90-9A30693DFD0D}" type="datetimeFigureOut">
              <a:rPr lang="en-US" smtClean="0"/>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1F71B9-EF59-40DC-98A5-39DEE0238EB5}" type="slidenum">
              <a:rPr lang="en-US" smtClean="0"/>
              <a:t>‹#›</a:t>
            </a:fld>
            <a:endParaRPr lang="en-US"/>
          </a:p>
        </p:txBody>
      </p:sp>
    </p:spTree>
    <p:extLst>
      <p:ext uri="{BB962C8B-B14F-4D97-AF65-F5344CB8AC3E}">
        <p14:creationId xmlns:p14="http://schemas.microsoft.com/office/powerpoint/2010/main" val="15568151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1"/>
          </a:xfrm>
        </p:spPr>
        <p:txBody>
          <a:bodyPr anchor="b"/>
          <a:lstStyle>
            <a:lvl1pPr marL="0" indent="0">
              <a:buNone/>
              <a:defRPr sz="2125" b="1"/>
            </a:lvl1pPr>
            <a:lvl2pPr marL="408194" indent="0">
              <a:buNone/>
              <a:defRPr sz="1813" b="1"/>
            </a:lvl2pPr>
            <a:lvl3pPr marL="816388" indent="0">
              <a:buNone/>
              <a:defRPr sz="1625" b="1"/>
            </a:lvl3pPr>
            <a:lvl4pPr marL="1224582" indent="0">
              <a:buNone/>
              <a:defRPr sz="1438" b="1"/>
            </a:lvl4pPr>
            <a:lvl5pPr marL="1632776" indent="0">
              <a:buNone/>
              <a:defRPr sz="1438" b="1"/>
            </a:lvl5pPr>
            <a:lvl6pPr marL="2040969" indent="0">
              <a:buNone/>
              <a:defRPr sz="1438" b="1"/>
            </a:lvl6pPr>
            <a:lvl7pPr marL="2449163" indent="0">
              <a:buNone/>
              <a:defRPr sz="1438" b="1"/>
            </a:lvl7pPr>
            <a:lvl8pPr marL="2857357" indent="0">
              <a:buNone/>
              <a:defRPr sz="1438" b="1"/>
            </a:lvl8pPr>
            <a:lvl9pPr marL="3265551" indent="0">
              <a:buNone/>
              <a:defRPr sz="1438"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125"/>
            </a:lvl1pPr>
            <a:lvl2pPr>
              <a:defRPr sz="1813"/>
            </a:lvl2pPr>
            <a:lvl3pPr>
              <a:defRPr sz="1625"/>
            </a:lvl3pPr>
            <a:lvl4pPr>
              <a:defRPr sz="1438"/>
            </a:lvl4pPr>
            <a:lvl5pPr>
              <a:defRPr sz="1438"/>
            </a:lvl5pPr>
            <a:lvl6pPr>
              <a:defRPr sz="1438"/>
            </a:lvl6pPr>
            <a:lvl7pPr>
              <a:defRPr sz="1438"/>
            </a:lvl7pPr>
            <a:lvl8pPr>
              <a:defRPr sz="1438"/>
            </a:lvl8pPr>
            <a:lvl9pPr>
              <a:defRPr sz="143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1"/>
          </a:xfrm>
        </p:spPr>
        <p:txBody>
          <a:bodyPr anchor="b"/>
          <a:lstStyle>
            <a:lvl1pPr marL="0" indent="0">
              <a:buNone/>
              <a:defRPr sz="2125" b="1"/>
            </a:lvl1pPr>
            <a:lvl2pPr marL="408194" indent="0">
              <a:buNone/>
              <a:defRPr sz="1813" b="1"/>
            </a:lvl2pPr>
            <a:lvl3pPr marL="816388" indent="0">
              <a:buNone/>
              <a:defRPr sz="1625" b="1"/>
            </a:lvl3pPr>
            <a:lvl4pPr marL="1224582" indent="0">
              <a:buNone/>
              <a:defRPr sz="1438" b="1"/>
            </a:lvl4pPr>
            <a:lvl5pPr marL="1632776" indent="0">
              <a:buNone/>
              <a:defRPr sz="1438" b="1"/>
            </a:lvl5pPr>
            <a:lvl6pPr marL="2040969" indent="0">
              <a:buNone/>
              <a:defRPr sz="1438" b="1"/>
            </a:lvl6pPr>
            <a:lvl7pPr marL="2449163" indent="0">
              <a:buNone/>
              <a:defRPr sz="1438" b="1"/>
            </a:lvl7pPr>
            <a:lvl8pPr marL="2857357" indent="0">
              <a:buNone/>
              <a:defRPr sz="1438" b="1"/>
            </a:lvl8pPr>
            <a:lvl9pPr marL="3265551" indent="0">
              <a:buNone/>
              <a:defRPr sz="1438"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125"/>
            </a:lvl1pPr>
            <a:lvl2pPr>
              <a:defRPr sz="1813"/>
            </a:lvl2pPr>
            <a:lvl3pPr>
              <a:defRPr sz="1625"/>
            </a:lvl3pPr>
            <a:lvl4pPr>
              <a:defRPr sz="1438"/>
            </a:lvl4pPr>
            <a:lvl5pPr>
              <a:defRPr sz="1438"/>
            </a:lvl5pPr>
            <a:lvl6pPr>
              <a:defRPr sz="1438"/>
            </a:lvl6pPr>
            <a:lvl7pPr>
              <a:defRPr sz="1438"/>
            </a:lvl7pPr>
            <a:lvl8pPr>
              <a:defRPr sz="1438"/>
            </a:lvl8pPr>
            <a:lvl9pPr>
              <a:defRPr sz="143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9DA16D-FB49-41A6-AC90-9A30693DFD0D}" type="datetimeFigureOut">
              <a:rPr lang="en-US" smtClean="0"/>
              <a:t>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1F71B9-EF59-40DC-98A5-39DEE0238EB5}" type="slidenum">
              <a:rPr lang="en-US" smtClean="0"/>
              <a:t>‹#›</a:t>
            </a:fld>
            <a:endParaRPr lang="en-US"/>
          </a:p>
        </p:txBody>
      </p:sp>
    </p:spTree>
    <p:extLst>
      <p:ext uri="{BB962C8B-B14F-4D97-AF65-F5344CB8AC3E}">
        <p14:creationId xmlns:p14="http://schemas.microsoft.com/office/powerpoint/2010/main" val="17972506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9DA16D-FB49-41A6-AC90-9A30693DFD0D}" type="datetimeFigureOut">
              <a:rPr lang="en-US" smtClean="0"/>
              <a:t>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1F71B9-EF59-40DC-98A5-39DEE0238EB5}" type="slidenum">
              <a:rPr lang="en-US" smtClean="0"/>
              <a:t>‹#›</a:t>
            </a:fld>
            <a:endParaRPr lang="en-US"/>
          </a:p>
        </p:txBody>
      </p:sp>
    </p:spTree>
    <p:extLst>
      <p:ext uri="{BB962C8B-B14F-4D97-AF65-F5344CB8AC3E}">
        <p14:creationId xmlns:p14="http://schemas.microsoft.com/office/powerpoint/2010/main" val="268283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9DA16D-FB49-41A6-AC90-9A30693DFD0D}" type="datetimeFigureOut">
              <a:rPr lang="en-US" smtClean="0"/>
              <a:t>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1F71B9-EF59-40DC-98A5-39DEE0238EB5}" type="slidenum">
              <a:rPr lang="en-US" smtClean="0"/>
              <a:t>‹#›</a:t>
            </a:fld>
            <a:endParaRPr lang="en-US"/>
          </a:p>
        </p:txBody>
      </p:sp>
    </p:spTree>
    <p:extLst>
      <p:ext uri="{BB962C8B-B14F-4D97-AF65-F5344CB8AC3E}">
        <p14:creationId xmlns:p14="http://schemas.microsoft.com/office/powerpoint/2010/main" val="4026995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E83711-F30E-4C83-A539-49D86B8DEE7F}"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AE517-C259-4F81-A072-9F883AEAF98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813"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875"/>
            </a:lvl1pPr>
            <a:lvl2pPr>
              <a:defRPr sz="2500"/>
            </a:lvl2pPr>
            <a:lvl3pPr>
              <a:defRPr sz="2125"/>
            </a:lvl3pPr>
            <a:lvl4pPr>
              <a:defRPr sz="1813"/>
            </a:lvl4pPr>
            <a:lvl5pPr>
              <a:defRPr sz="1813"/>
            </a:lvl5pPr>
            <a:lvl6pPr>
              <a:defRPr sz="1813"/>
            </a:lvl6pPr>
            <a:lvl7pPr>
              <a:defRPr sz="1813"/>
            </a:lvl7pPr>
            <a:lvl8pPr>
              <a:defRPr sz="1813"/>
            </a:lvl8pPr>
            <a:lvl9pPr>
              <a:defRPr sz="18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5"/>
            <a:ext cx="3008313" cy="3518298"/>
          </a:xfrm>
        </p:spPr>
        <p:txBody>
          <a:bodyPr/>
          <a:lstStyle>
            <a:lvl1pPr marL="0" indent="0">
              <a:buNone/>
              <a:defRPr sz="1250"/>
            </a:lvl1pPr>
            <a:lvl2pPr marL="408194" indent="0">
              <a:buNone/>
              <a:defRPr sz="1063"/>
            </a:lvl2pPr>
            <a:lvl3pPr marL="816388" indent="0">
              <a:buNone/>
              <a:defRPr sz="875"/>
            </a:lvl3pPr>
            <a:lvl4pPr marL="1224582" indent="0">
              <a:buNone/>
              <a:defRPr sz="813"/>
            </a:lvl4pPr>
            <a:lvl5pPr marL="1632776" indent="0">
              <a:buNone/>
              <a:defRPr sz="813"/>
            </a:lvl5pPr>
            <a:lvl6pPr marL="2040969" indent="0">
              <a:buNone/>
              <a:defRPr sz="813"/>
            </a:lvl6pPr>
            <a:lvl7pPr marL="2449163" indent="0">
              <a:buNone/>
              <a:defRPr sz="813"/>
            </a:lvl7pPr>
            <a:lvl8pPr marL="2857357" indent="0">
              <a:buNone/>
              <a:defRPr sz="813"/>
            </a:lvl8pPr>
            <a:lvl9pPr marL="3265551" indent="0">
              <a:buNone/>
              <a:defRPr sz="813"/>
            </a:lvl9pPr>
          </a:lstStyle>
          <a:p>
            <a:pPr lvl="0"/>
            <a:r>
              <a:rPr lang="en-US"/>
              <a:t>Click to edit Master text styles</a:t>
            </a:r>
          </a:p>
        </p:txBody>
      </p:sp>
      <p:sp>
        <p:nvSpPr>
          <p:cNvPr id="5" name="Date Placeholder 4"/>
          <p:cNvSpPr>
            <a:spLocks noGrp="1"/>
          </p:cNvSpPr>
          <p:nvPr>
            <p:ph type="dt" sz="half" idx="10"/>
          </p:nvPr>
        </p:nvSpPr>
        <p:spPr/>
        <p:txBody>
          <a:bodyPr/>
          <a:lstStyle/>
          <a:p>
            <a:fld id="{009DA16D-FB49-41A6-AC90-9A30693DFD0D}" type="datetimeFigureOut">
              <a:rPr lang="en-US" smtClean="0"/>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1F71B9-EF59-40DC-98A5-39DEE0238EB5}" type="slidenum">
              <a:rPr lang="en-US" smtClean="0"/>
              <a:t>‹#›</a:t>
            </a:fld>
            <a:endParaRPr lang="en-US"/>
          </a:p>
        </p:txBody>
      </p:sp>
    </p:spTree>
    <p:extLst>
      <p:ext uri="{BB962C8B-B14F-4D97-AF65-F5344CB8AC3E}">
        <p14:creationId xmlns:p14="http://schemas.microsoft.com/office/powerpoint/2010/main" val="14298434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813"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875"/>
            </a:lvl1pPr>
            <a:lvl2pPr marL="408194" indent="0">
              <a:buNone/>
              <a:defRPr sz="2500"/>
            </a:lvl2pPr>
            <a:lvl3pPr marL="816388" indent="0">
              <a:buNone/>
              <a:defRPr sz="2125"/>
            </a:lvl3pPr>
            <a:lvl4pPr marL="1224582" indent="0">
              <a:buNone/>
              <a:defRPr sz="1813"/>
            </a:lvl4pPr>
            <a:lvl5pPr marL="1632776" indent="0">
              <a:buNone/>
              <a:defRPr sz="1813"/>
            </a:lvl5pPr>
            <a:lvl6pPr marL="2040969" indent="0">
              <a:buNone/>
              <a:defRPr sz="1813"/>
            </a:lvl6pPr>
            <a:lvl7pPr marL="2449163" indent="0">
              <a:buNone/>
              <a:defRPr sz="1813"/>
            </a:lvl7pPr>
            <a:lvl8pPr marL="2857357" indent="0">
              <a:buNone/>
              <a:defRPr sz="1813"/>
            </a:lvl8pPr>
            <a:lvl9pPr marL="3265551" indent="0">
              <a:buNone/>
              <a:defRPr sz="1813"/>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250"/>
            </a:lvl1pPr>
            <a:lvl2pPr marL="408194" indent="0">
              <a:buNone/>
              <a:defRPr sz="1063"/>
            </a:lvl2pPr>
            <a:lvl3pPr marL="816388" indent="0">
              <a:buNone/>
              <a:defRPr sz="875"/>
            </a:lvl3pPr>
            <a:lvl4pPr marL="1224582" indent="0">
              <a:buNone/>
              <a:defRPr sz="813"/>
            </a:lvl4pPr>
            <a:lvl5pPr marL="1632776" indent="0">
              <a:buNone/>
              <a:defRPr sz="813"/>
            </a:lvl5pPr>
            <a:lvl6pPr marL="2040969" indent="0">
              <a:buNone/>
              <a:defRPr sz="813"/>
            </a:lvl6pPr>
            <a:lvl7pPr marL="2449163" indent="0">
              <a:buNone/>
              <a:defRPr sz="813"/>
            </a:lvl7pPr>
            <a:lvl8pPr marL="2857357" indent="0">
              <a:buNone/>
              <a:defRPr sz="813"/>
            </a:lvl8pPr>
            <a:lvl9pPr marL="3265551" indent="0">
              <a:buNone/>
              <a:defRPr sz="813"/>
            </a:lvl9pPr>
          </a:lstStyle>
          <a:p>
            <a:pPr lvl="0"/>
            <a:r>
              <a:rPr lang="en-US"/>
              <a:t>Click to edit Master text styles</a:t>
            </a:r>
          </a:p>
        </p:txBody>
      </p:sp>
      <p:sp>
        <p:nvSpPr>
          <p:cNvPr id="5" name="Date Placeholder 4"/>
          <p:cNvSpPr>
            <a:spLocks noGrp="1"/>
          </p:cNvSpPr>
          <p:nvPr>
            <p:ph type="dt" sz="half" idx="10"/>
          </p:nvPr>
        </p:nvSpPr>
        <p:spPr/>
        <p:txBody>
          <a:bodyPr/>
          <a:lstStyle/>
          <a:p>
            <a:fld id="{009DA16D-FB49-41A6-AC90-9A30693DFD0D}" type="datetimeFigureOut">
              <a:rPr lang="en-US" smtClean="0"/>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1F71B9-EF59-40DC-98A5-39DEE0238EB5}" type="slidenum">
              <a:rPr lang="en-US" smtClean="0"/>
              <a:t>‹#›</a:t>
            </a:fld>
            <a:endParaRPr lang="en-US"/>
          </a:p>
        </p:txBody>
      </p:sp>
    </p:spTree>
    <p:extLst>
      <p:ext uri="{BB962C8B-B14F-4D97-AF65-F5344CB8AC3E}">
        <p14:creationId xmlns:p14="http://schemas.microsoft.com/office/powerpoint/2010/main" val="1039287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9DA16D-FB49-41A6-AC90-9A30693DFD0D}"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1F71B9-EF59-40DC-98A5-39DEE0238EB5}" type="slidenum">
              <a:rPr lang="en-US" smtClean="0"/>
              <a:t>‹#›</a:t>
            </a:fld>
            <a:endParaRPr lang="en-US"/>
          </a:p>
        </p:txBody>
      </p:sp>
    </p:spTree>
    <p:extLst>
      <p:ext uri="{BB962C8B-B14F-4D97-AF65-F5344CB8AC3E}">
        <p14:creationId xmlns:p14="http://schemas.microsoft.com/office/powerpoint/2010/main" val="25234401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675" y="247650"/>
            <a:ext cx="3290888" cy="52661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1839" y="247650"/>
            <a:ext cx="9723437" cy="526613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9DA16D-FB49-41A6-AC90-9A30693DFD0D}"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1F71B9-EF59-40DC-98A5-39DEE0238EB5}" type="slidenum">
              <a:rPr lang="en-US" smtClean="0"/>
              <a:t>‹#›</a:t>
            </a:fld>
            <a:endParaRPr lang="en-US"/>
          </a:p>
        </p:txBody>
      </p:sp>
    </p:spTree>
    <p:extLst>
      <p:ext uri="{BB962C8B-B14F-4D97-AF65-F5344CB8AC3E}">
        <p14:creationId xmlns:p14="http://schemas.microsoft.com/office/powerpoint/2010/main" val="2652995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E83711-F30E-4C83-A539-49D86B8DEE7F}" type="datetimeFigureOut">
              <a:rPr lang="en-US" smtClean="0"/>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AE517-C259-4F81-A072-9F883AEAF98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E83711-F30E-4C83-A539-49D86B8DEE7F}" type="datetimeFigureOut">
              <a:rPr lang="en-US" smtClean="0"/>
              <a:t>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6AE517-C259-4F81-A072-9F883AEAF98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E83711-F30E-4C83-A539-49D86B8DEE7F}" type="datetimeFigureOut">
              <a:rPr lang="en-US" smtClean="0"/>
              <a:t>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6AE517-C259-4F81-A072-9F883AEAF98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83711-F30E-4C83-A539-49D86B8DEE7F}" type="datetimeFigureOut">
              <a:rPr lang="en-US" smtClean="0"/>
              <a:t>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6AE517-C259-4F81-A072-9F883AEAF98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E83711-F30E-4C83-A539-49D86B8DEE7F}" type="datetimeFigureOut">
              <a:rPr lang="en-US" smtClean="0"/>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AE517-C259-4F81-A072-9F883AEAF98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E83711-F30E-4C83-A539-49D86B8DEE7F}" type="datetimeFigureOut">
              <a:rPr lang="en-US" smtClean="0"/>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AE517-C259-4F81-A072-9F883AEAF98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1E83711-F30E-4C83-A539-49D86B8DEE7F}" type="datetimeFigureOut">
              <a:rPr lang="en-US" smtClean="0"/>
              <a:t>12/9/2023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B6AE517-C259-4F81-A072-9F883AEAF98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6B87E2F-EAC7-4D59-86AC-479D1B4D718E}" type="datetimeFigureOut">
              <a:rPr lang="en-US" smtClean="0"/>
              <a:t>12/9/2023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9238328-B92E-4F58-B056-C912A39D1ACE}" type="slidenum">
              <a:rPr lang="en-US" smtClean="0"/>
              <a:t>‹#›</a:t>
            </a:fld>
            <a:endParaRPr lang="en-US"/>
          </a:p>
        </p:txBody>
      </p:sp>
    </p:spTree>
    <p:extLst>
      <p:ext uri="{BB962C8B-B14F-4D97-AF65-F5344CB8AC3E}">
        <p14:creationId xmlns:p14="http://schemas.microsoft.com/office/powerpoint/2010/main" val="18609679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130622" tIns="65311" rIns="130622" bIns="65311"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3"/>
          </a:xfrm>
          <a:prstGeom prst="rect">
            <a:avLst/>
          </a:prstGeom>
        </p:spPr>
        <p:txBody>
          <a:bodyPr vert="horz" lIns="130622" tIns="65311" rIns="130622" bIns="653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130622" tIns="65311" rIns="130622" bIns="65311" rtlCol="0" anchor="ctr"/>
          <a:lstStyle>
            <a:lvl1pPr algn="l">
              <a:defRPr sz="1063">
                <a:solidFill>
                  <a:schemeClr val="tx1">
                    <a:tint val="75000"/>
                  </a:schemeClr>
                </a:solidFill>
              </a:defRPr>
            </a:lvl1pPr>
          </a:lstStyle>
          <a:p>
            <a:fld id="{009DA16D-FB49-41A6-AC90-9A30693DFD0D}" type="datetimeFigureOut">
              <a:rPr lang="en-US" smtClean="0"/>
              <a:t>12/9/2023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130622" tIns="65311" rIns="130622" bIns="65311" rtlCol="0" anchor="ctr"/>
          <a:lstStyle>
            <a:lvl1pPr algn="ctr">
              <a:defRPr sz="106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130622" tIns="65311" rIns="130622" bIns="65311" rtlCol="0" anchor="ctr"/>
          <a:lstStyle>
            <a:lvl1pPr algn="r">
              <a:defRPr sz="1063">
                <a:solidFill>
                  <a:schemeClr val="tx1">
                    <a:tint val="75000"/>
                  </a:schemeClr>
                </a:solidFill>
              </a:defRPr>
            </a:lvl1pPr>
          </a:lstStyle>
          <a:p>
            <a:fld id="{981F71B9-EF59-40DC-98A5-39DEE0238EB5}" type="slidenum">
              <a:rPr lang="en-US" smtClean="0"/>
              <a:t>‹#›</a:t>
            </a:fld>
            <a:endParaRPr lang="en-US"/>
          </a:p>
        </p:txBody>
      </p:sp>
    </p:spTree>
    <p:extLst>
      <p:ext uri="{BB962C8B-B14F-4D97-AF65-F5344CB8AC3E}">
        <p14:creationId xmlns:p14="http://schemas.microsoft.com/office/powerpoint/2010/main" val="52179457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816388" rtl="0" eaLnBrk="1" latinLnBrk="0" hangingPunct="1">
        <a:spcBef>
          <a:spcPct val="0"/>
        </a:spcBef>
        <a:buNone/>
        <a:defRPr sz="3938" kern="1200">
          <a:solidFill>
            <a:schemeClr val="tx1"/>
          </a:solidFill>
          <a:latin typeface="+mj-lt"/>
          <a:ea typeface="+mj-ea"/>
          <a:cs typeface="+mj-cs"/>
        </a:defRPr>
      </a:lvl1pPr>
    </p:titleStyle>
    <p:bodyStyle>
      <a:lvl1pPr marL="306146" indent="-306146" algn="l" defTabSz="816388" rtl="0" eaLnBrk="1" latinLnBrk="0" hangingPunct="1">
        <a:spcBef>
          <a:spcPct val="20000"/>
        </a:spcBef>
        <a:buFont typeface="Arial" pitchFamily="34" charset="0"/>
        <a:buChar char="•"/>
        <a:defRPr sz="2875" kern="1200">
          <a:solidFill>
            <a:schemeClr val="tx1"/>
          </a:solidFill>
          <a:latin typeface="+mn-lt"/>
          <a:ea typeface="+mn-ea"/>
          <a:cs typeface="+mn-cs"/>
        </a:defRPr>
      </a:lvl1pPr>
      <a:lvl2pPr marL="663315" indent="-255121" algn="l" defTabSz="816388" rtl="0" eaLnBrk="1" latinLnBrk="0" hangingPunct="1">
        <a:spcBef>
          <a:spcPct val="20000"/>
        </a:spcBef>
        <a:buFont typeface="Arial" pitchFamily="34" charset="0"/>
        <a:buChar char="–"/>
        <a:defRPr sz="2500" kern="1200">
          <a:solidFill>
            <a:schemeClr val="tx1"/>
          </a:solidFill>
          <a:latin typeface="+mn-lt"/>
          <a:ea typeface="+mn-ea"/>
          <a:cs typeface="+mn-cs"/>
        </a:defRPr>
      </a:lvl2pPr>
      <a:lvl3pPr marL="1020485" indent="-204097" algn="l" defTabSz="816388" rtl="0" eaLnBrk="1" latinLnBrk="0" hangingPunct="1">
        <a:spcBef>
          <a:spcPct val="20000"/>
        </a:spcBef>
        <a:buFont typeface="Arial" pitchFamily="34" charset="0"/>
        <a:buChar char="•"/>
        <a:defRPr sz="2125" kern="1200">
          <a:solidFill>
            <a:schemeClr val="tx1"/>
          </a:solidFill>
          <a:latin typeface="+mn-lt"/>
          <a:ea typeface="+mn-ea"/>
          <a:cs typeface="+mn-cs"/>
        </a:defRPr>
      </a:lvl3pPr>
      <a:lvl4pPr marL="1428679" indent="-204097" algn="l" defTabSz="816388" rtl="0" eaLnBrk="1" latinLnBrk="0" hangingPunct="1">
        <a:spcBef>
          <a:spcPct val="20000"/>
        </a:spcBef>
        <a:buFont typeface="Arial" pitchFamily="34" charset="0"/>
        <a:buChar char="–"/>
        <a:defRPr sz="1813" kern="1200">
          <a:solidFill>
            <a:schemeClr val="tx1"/>
          </a:solidFill>
          <a:latin typeface="+mn-lt"/>
          <a:ea typeface="+mn-ea"/>
          <a:cs typeface="+mn-cs"/>
        </a:defRPr>
      </a:lvl4pPr>
      <a:lvl5pPr marL="1836873" indent="-204097" algn="l" defTabSz="816388" rtl="0" eaLnBrk="1" latinLnBrk="0" hangingPunct="1">
        <a:spcBef>
          <a:spcPct val="20000"/>
        </a:spcBef>
        <a:buFont typeface="Arial" pitchFamily="34" charset="0"/>
        <a:buChar char="»"/>
        <a:defRPr sz="1813" kern="1200">
          <a:solidFill>
            <a:schemeClr val="tx1"/>
          </a:solidFill>
          <a:latin typeface="+mn-lt"/>
          <a:ea typeface="+mn-ea"/>
          <a:cs typeface="+mn-cs"/>
        </a:defRPr>
      </a:lvl5pPr>
      <a:lvl6pPr marL="2245066" indent="-204097" algn="l" defTabSz="816388" rtl="0" eaLnBrk="1" latinLnBrk="0" hangingPunct="1">
        <a:spcBef>
          <a:spcPct val="20000"/>
        </a:spcBef>
        <a:buFont typeface="Arial" pitchFamily="34" charset="0"/>
        <a:buChar char="•"/>
        <a:defRPr sz="1813" kern="1200">
          <a:solidFill>
            <a:schemeClr val="tx1"/>
          </a:solidFill>
          <a:latin typeface="+mn-lt"/>
          <a:ea typeface="+mn-ea"/>
          <a:cs typeface="+mn-cs"/>
        </a:defRPr>
      </a:lvl6pPr>
      <a:lvl7pPr marL="2653260" indent="-204097" algn="l" defTabSz="816388" rtl="0" eaLnBrk="1" latinLnBrk="0" hangingPunct="1">
        <a:spcBef>
          <a:spcPct val="20000"/>
        </a:spcBef>
        <a:buFont typeface="Arial" pitchFamily="34" charset="0"/>
        <a:buChar char="•"/>
        <a:defRPr sz="1813" kern="1200">
          <a:solidFill>
            <a:schemeClr val="tx1"/>
          </a:solidFill>
          <a:latin typeface="+mn-lt"/>
          <a:ea typeface="+mn-ea"/>
          <a:cs typeface="+mn-cs"/>
        </a:defRPr>
      </a:lvl7pPr>
      <a:lvl8pPr marL="3061454" indent="-204097" algn="l" defTabSz="816388" rtl="0" eaLnBrk="1" latinLnBrk="0" hangingPunct="1">
        <a:spcBef>
          <a:spcPct val="20000"/>
        </a:spcBef>
        <a:buFont typeface="Arial" pitchFamily="34" charset="0"/>
        <a:buChar char="•"/>
        <a:defRPr sz="1813" kern="1200">
          <a:solidFill>
            <a:schemeClr val="tx1"/>
          </a:solidFill>
          <a:latin typeface="+mn-lt"/>
          <a:ea typeface="+mn-ea"/>
          <a:cs typeface="+mn-cs"/>
        </a:defRPr>
      </a:lvl8pPr>
      <a:lvl9pPr marL="3469648" indent="-204097" algn="l" defTabSz="816388" rtl="0" eaLnBrk="1" latinLnBrk="0" hangingPunct="1">
        <a:spcBef>
          <a:spcPct val="20000"/>
        </a:spcBef>
        <a:buFont typeface="Arial" pitchFamily="34" charset="0"/>
        <a:buChar char="•"/>
        <a:defRPr sz="1813" kern="1200">
          <a:solidFill>
            <a:schemeClr val="tx1"/>
          </a:solidFill>
          <a:latin typeface="+mn-lt"/>
          <a:ea typeface="+mn-ea"/>
          <a:cs typeface="+mn-cs"/>
        </a:defRPr>
      </a:lvl9pPr>
    </p:bodyStyle>
    <p:otherStyle>
      <a:defPPr>
        <a:defRPr lang="en-US"/>
      </a:defPPr>
      <a:lvl1pPr marL="0" algn="l" defTabSz="816388" rtl="0" eaLnBrk="1" latinLnBrk="0" hangingPunct="1">
        <a:defRPr sz="1625" kern="1200">
          <a:solidFill>
            <a:schemeClr val="tx1"/>
          </a:solidFill>
          <a:latin typeface="+mn-lt"/>
          <a:ea typeface="+mn-ea"/>
          <a:cs typeface="+mn-cs"/>
        </a:defRPr>
      </a:lvl1pPr>
      <a:lvl2pPr marL="408194" algn="l" defTabSz="816388" rtl="0" eaLnBrk="1" latinLnBrk="0" hangingPunct="1">
        <a:defRPr sz="1625" kern="1200">
          <a:solidFill>
            <a:schemeClr val="tx1"/>
          </a:solidFill>
          <a:latin typeface="+mn-lt"/>
          <a:ea typeface="+mn-ea"/>
          <a:cs typeface="+mn-cs"/>
        </a:defRPr>
      </a:lvl2pPr>
      <a:lvl3pPr marL="816388" algn="l" defTabSz="816388" rtl="0" eaLnBrk="1" latinLnBrk="0" hangingPunct="1">
        <a:defRPr sz="1625" kern="1200">
          <a:solidFill>
            <a:schemeClr val="tx1"/>
          </a:solidFill>
          <a:latin typeface="+mn-lt"/>
          <a:ea typeface="+mn-ea"/>
          <a:cs typeface="+mn-cs"/>
        </a:defRPr>
      </a:lvl3pPr>
      <a:lvl4pPr marL="1224582" algn="l" defTabSz="816388" rtl="0" eaLnBrk="1" latinLnBrk="0" hangingPunct="1">
        <a:defRPr sz="1625" kern="1200">
          <a:solidFill>
            <a:schemeClr val="tx1"/>
          </a:solidFill>
          <a:latin typeface="+mn-lt"/>
          <a:ea typeface="+mn-ea"/>
          <a:cs typeface="+mn-cs"/>
        </a:defRPr>
      </a:lvl4pPr>
      <a:lvl5pPr marL="1632776" algn="l" defTabSz="816388" rtl="0" eaLnBrk="1" latinLnBrk="0" hangingPunct="1">
        <a:defRPr sz="1625" kern="1200">
          <a:solidFill>
            <a:schemeClr val="tx1"/>
          </a:solidFill>
          <a:latin typeface="+mn-lt"/>
          <a:ea typeface="+mn-ea"/>
          <a:cs typeface="+mn-cs"/>
        </a:defRPr>
      </a:lvl5pPr>
      <a:lvl6pPr marL="2040969" algn="l" defTabSz="816388" rtl="0" eaLnBrk="1" latinLnBrk="0" hangingPunct="1">
        <a:defRPr sz="1625" kern="1200">
          <a:solidFill>
            <a:schemeClr val="tx1"/>
          </a:solidFill>
          <a:latin typeface="+mn-lt"/>
          <a:ea typeface="+mn-ea"/>
          <a:cs typeface="+mn-cs"/>
        </a:defRPr>
      </a:lvl6pPr>
      <a:lvl7pPr marL="2449163" algn="l" defTabSz="816388" rtl="0" eaLnBrk="1" latinLnBrk="0" hangingPunct="1">
        <a:defRPr sz="1625" kern="1200">
          <a:solidFill>
            <a:schemeClr val="tx1"/>
          </a:solidFill>
          <a:latin typeface="+mn-lt"/>
          <a:ea typeface="+mn-ea"/>
          <a:cs typeface="+mn-cs"/>
        </a:defRPr>
      </a:lvl7pPr>
      <a:lvl8pPr marL="2857357" algn="l" defTabSz="816388" rtl="0" eaLnBrk="1" latinLnBrk="0" hangingPunct="1">
        <a:defRPr sz="1625" kern="1200">
          <a:solidFill>
            <a:schemeClr val="tx1"/>
          </a:solidFill>
          <a:latin typeface="+mn-lt"/>
          <a:ea typeface="+mn-ea"/>
          <a:cs typeface="+mn-cs"/>
        </a:defRPr>
      </a:lvl8pPr>
      <a:lvl9pPr marL="3265551" algn="l" defTabSz="816388" rtl="0" eaLnBrk="1" latinLnBrk="0" hangingPunct="1">
        <a:defRPr sz="16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3.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45.jpeg"/></Relationships>
</file>

<file path=ppt/slides/_rels/slide13.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15.png"/><Relationship Id="rId2" Type="http://schemas.openxmlformats.org/officeDocument/2006/relationships/image" Target="../media/image46.jpg"/><Relationship Id="rId1" Type="http://schemas.openxmlformats.org/officeDocument/2006/relationships/slideLayout" Target="../slideLayouts/slideLayout13.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16.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6.jpeg"/><Relationship Id="rId7" Type="http://schemas.openxmlformats.org/officeDocument/2006/relationships/image" Target="../media/image59.jpe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58.jpeg"/><Relationship Id="rId5" Type="http://schemas.openxmlformats.org/officeDocument/2006/relationships/image" Target="../media/image15.png"/><Relationship Id="rId4" Type="http://schemas.openxmlformats.org/officeDocument/2006/relationships/image" Target="../media/image57.jpeg"/><Relationship Id="rId9" Type="http://schemas.openxmlformats.org/officeDocument/2006/relationships/image" Target="../media/image61.jpeg"/></Relationships>
</file>

<file path=ppt/slides/_rels/slide17.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5.jpeg"/><Relationship Id="rId5" Type="http://schemas.openxmlformats.org/officeDocument/2006/relationships/image" Target="../media/image64.jpeg"/><Relationship Id="rId10" Type="http://schemas.openxmlformats.org/officeDocument/2006/relationships/image" Target="../media/image69.png"/><Relationship Id="rId4" Type="http://schemas.openxmlformats.org/officeDocument/2006/relationships/image" Target="../media/image63.jpeg"/><Relationship Id="rId9" Type="http://schemas.openxmlformats.org/officeDocument/2006/relationships/image" Target="../media/image68.jpeg"/></Relationships>
</file>

<file path=ppt/slides/_rels/slide18.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70.jpeg"/><Relationship Id="rId7" Type="http://schemas.openxmlformats.org/officeDocument/2006/relationships/image" Target="../media/image74.jpeg"/><Relationship Id="rId2" Type="http://schemas.openxmlformats.org/officeDocument/2006/relationships/hyperlink" Target="http://www.northshoreecotours.com/" TargetMode="External"/><Relationship Id="rId1" Type="http://schemas.openxmlformats.org/officeDocument/2006/relationships/slideLayout" Target="../slideLayouts/slideLayout13.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76.jpeg"/><Relationship Id="rId7" Type="http://schemas.openxmlformats.org/officeDocument/2006/relationships/image" Target="../media/image80.jpe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slideLayout" Target="../slideLayouts/slideLayout1.xml"/><Relationship Id="rId1" Type="http://schemas.openxmlformats.org/officeDocument/2006/relationships/video" Target="https://www.youtube.com/embed/ftp8vcVf-XQ?feature=oembed" TargetMode="Externa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85.jpeg"/><Relationship Id="rId4" Type="http://schemas.openxmlformats.org/officeDocument/2006/relationships/image" Target="../media/image84.jpeg"/></Relationships>
</file>

<file path=ppt/slides/_rels/slide22.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87.jpeg"/></Relationships>
</file>

<file path=ppt/slides/_rels/slide23.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90.jpeg"/></Relationships>
</file>

<file path=ppt/slides/_rels/slide24.xml.rels><?xml version="1.0" encoding="UTF-8" standalone="yes"?>
<Relationships xmlns="http://schemas.openxmlformats.org/package/2006/relationships"><Relationship Id="rId3" Type="http://schemas.openxmlformats.org/officeDocument/2006/relationships/image" Target="../media/image91.jpeg"/><Relationship Id="rId7" Type="http://schemas.openxmlformats.org/officeDocument/2006/relationships/image" Target="../media/image9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4.jpeg"/><Relationship Id="rId5" Type="http://schemas.openxmlformats.org/officeDocument/2006/relationships/image" Target="../media/image93.png"/><Relationship Id="rId4" Type="http://schemas.openxmlformats.org/officeDocument/2006/relationships/image" Target="../media/image92.jpeg"/></Relationships>
</file>

<file path=ppt/slides/_rels/slide25.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99.jpeg"/><Relationship Id="rId4" Type="http://schemas.openxmlformats.org/officeDocument/2006/relationships/image" Target="../media/image98.jpeg"/></Relationships>
</file>

<file path=ppt/slides/_rels/slide2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2.png"/><Relationship Id="rId4" Type="http://schemas.openxmlformats.org/officeDocument/2006/relationships/image" Target="../media/image101.jpeg"/></Relationships>
</file>

<file path=ppt/slides/_rels/slide27.xml.rels><?xml version="1.0" encoding="UTF-8" standalone="yes"?>
<Relationships xmlns="http://schemas.openxmlformats.org/package/2006/relationships"><Relationship Id="rId3" Type="http://schemas.openxmlformats.org/officeDocument/2006/relationships/image" Target="../media/image103.jpeg"/><Relationship Id="rId7" Type="http://schemas.openxmlformats.org/officeDocument/2006/relationships/image" Target="../media/image95.pn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106.png"/><Relationship Id="rId5" Type="http://schemas.openxmlformats.org/officeDocument/2006/relationships/image" Target="../media/image105.jpeg"/><Relationship Id="rId4" Type="http://schemas.openxmlformats.org/officeDocument/2006/relationships/image" Target="../media/image104.jpeg"/></Relationships>
</file>

<file path=ppt/slides/_rels/slide28.xml.rels><?xml version="1.0" encoding="UTF-8" standalone="yes"?>
<Relationships xmlns="http://schemas.openxmlformats.org/package/2006/relationships"><Relationship Id="rId8" Type="http://schemas.openxmlformats.org/officeDocument/2006/relationships/hyperlink" Target="http://www.moanaluagardensfoundation.org/" TargetMode="External"/><Relationship Id="rId3" Type="http://schemas.openxmlformats.org/officeDocument/2006/relationships/image" Target="../media/image107.jpeg"/><Relationship Id="rId7" Type="http://schemas.openxmlformats.org/officeDocument/2006/relationships/hyperlink" Target="http://ags.hawaii.gov/kamehameha/" TargetMode="External"/><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hyperlink" Target="http://www.princekuhiofestival.org/" TargetMode="External"/><Relationship Id="rId11" Type="http://schemas.openxmlformats.org/officeDocument/2006/relationships/image" Target="../media/image111.jpeg"/><Relationship Id="rId5" Type="http://schemas.openxmlformats.org/officeDocument/2006/relationships/image" Target="../media/image109.jpeg"/><Relationship Id="rId10" Type="http://schemas.openxmlformats.org/officeDocument/2006/relationships/image" Target="../media/image110.jpeg"/><Relationship Id="rId4" Type="http://schemas.openxmlformats.org/officeDocument/2006/relationships/image" Target="../media/image108.jpeg"/><Relationship Id="rId9" Type="http://schemas.openxmlformats.org/officeDocument/2006/relationships/hyperlink" Target="http://www.alohafestivals.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video" Target="https://www.youtube.com/embed/RbU-55Sz7gA?feature=oembed" TargetMode="Externa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6.jpg"/><Relationship Id="rId7"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A49A1BC-836B-4A2F-99A0-6EC0274244AB}"/>
              </a:ext>
            </a:extLst>
          </p:cNvPr>
          <p:cNvSpPr/>
          <p:nvPr/>
        </p:nvSpPr>
        <p:spPr>
          <a:xfrm>
            <a:off x="5562600" y="4558725"/>
            <a:ext cx="3478837"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Karishma Chowfin, Director of Sales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O‘ahu Visitors Bureau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13F69C-3D6D-4E72-9289-5BC3584D6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145D46C2-7E4B-4B12-A341-2F388FFFDFC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0328" y="-8696"/>
            <a:ext cx="3141386" cy="3511797"/>
          </a:xfrm>
          <a:prstGeom prst="rect">
            <a:avLst/>
          </a:prstGeom>
        </p:spPr>
      </p:pic>
      <p:pic>
        <p:nvPicPr>
          <p:cNvPr id="9" name="Picture 8" descr="A group of people standing in front of a store&#10;&#10;Description automatically generated">
            <a:extLst>
              <a:ext uri="{FF2B5EF4-FFF2-40B4-BE49-F238E27FC236}">
                <a16:creationId xmlns:a16="http://schemas.microsoft.com/office/drawing/2014/main" id="{7DA277C1-0B1C-4BA8-8EF4-110FCAE5C6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3563589" y="1804095"/>
            <a:ext cx="2457253" cy="1807053"/>
          </a:xfrm>
          <a:prstGeom prst="rect">
            <a:avLst/>
          </a:prstGeom>
        </p:spPr>
      </p:pic>
      <p:pic>
        <p:nvPicPr>
          <p:cNvPr id="13" name="Picture 12">
            <a:extLst>
              <a:ext uri="{FF2B5EF4-FFF2-40B4-BE49-F238E27FC236}">
                <a16:creationId xmlns:a16="http://schemas.microsoft.com/office/drawing/2014/main" id="{37B552AD-F0CC-4281-A421-606E35FAB03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 b="-2"/>
          <a:stretch/>
        </p:blipFill>
        <p:spPr>
          <a:xfrm>
            <a:off x="3553332" y="3476279"/>
            <a:ext cx="2457253" cy="1664783"/>
          </a:xfrm>
          <a:prstGeom prst="rect">
            <a:avLst/>
          </a:prstGeom>
        </p:spPr>
      </p:pic>
      <p:pic>
        <p:nvPicPr>
          <p:cNvPr id="11" name="Picture 10" descr="A person standing in front of a store&#10;&#10;Description automatically generated">
            <a:extLst>
              <a:ext uri="{FF2B5EF4-FFF2-40B4-BE49-F238E27FC236}">
                <a16:creationId xmlns:a16="http://schemas.microsoft.com/office/drawing/2014/main" id="{FA2EB6F9-00EF-4A89-819E-FEF88088C4E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
          <a:stretch/>
        </p:blipFill>
        <p:spPr>
          <a:xfrm>
            <a:off x="3548570" y="2438"/>
            <a:ext cx="2457253" cy="1805557"/>
          </a:xfrm>
          <a:prstGeom prst="rect">
            <a:avLst/>
          </a:prstGeom>
        </p:spPr>
      </p:pic>
      <p:pic>
        <p:nvPicPr>
          <p:cNvPr id="15" name="Picture 14">
            <a:extLst>
              <a:ext uri="{FF2B5EF4-FFF2-40B4-BE49-F238E27FC236}">
                <a16:creationId xmlns:a16="http://schemas.microsoft.com/office/drawing/2014/main" id="{B0D9122D-CCD5-42AB-982B-F14B925DA7C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4"/>
          <a:stretch/>
        </p:blipFill>
        <p:spPr>
          <a:xfrm>
            <a:off x="6010585" y="3476279"/>
            <a:ext cx="3146149" cy="1667221"/>
          </a:xfrm>
          <a:prstGeom prst="rect">
            <a:avLst/>
          </a:prstGeom>
        </p:spPr>
      </p:pic>
      <p:pic>
        <p:nvPicPr>
          <p:cNvPr id="25" name="Picture 24" descr="A close up of a flower&#10;&#10;Description automatically generated">
            <a:extLst>
              <a:ext uri="{FF2B5EF4-FFF2-40B4-BE49-F238E27FC236}">
                <a16:creationId xmlns:a16="http://schemas.microsoft.com/office/drawing/2014/main" id="{24E5CA9E-D91B-4CC5-A218-3407CFC5AACF}"/>
              </a:ext>
            </a:extLst>
          </p:cNvPr>
          <p:cNvPicPr>
            <a:picLocks noChangeAspect="1"/>
          </p:cNvPicPr>
          <p:nvPr/>
        </p:nvPicPr>
        <p:blipFill rotWithShape="1">
          <a:blip r:embed="rId7" cstate="screen">
            <a:alphaModFix amt="20000"/>
            <a:extLst>
              <a:ext uri="{28A0092B-C50C-407E-A947-70E740481C1C}">
                <a14:useLocalDpi xmlns:a14="http://schemas.microsoft.com/office/drawing/2010/main"/>
              </a:ext>
            </a:extLst>
          </a:blip>
          <a:srcRect/>
          <a:stretch/>
        </p:blipFill>
        <p:spPr>
          <a:xfrm>
            <a:off x="4894" y="-8695"/>
            <a:ext cx="3548438" cy="5143500"/>
          </a:xfrm>
          <a:prstGeom prst="rect">
            <a:avLst/>
          </a:prstGeom>
        </p:spPr>
      </p:pic>
      <p:sp>
        <p:nvSpPr>
          <p:cNvPr id="2" name="TextBox 1">
            <a:extLst>
              <a:ext uri="{FF2B5EF4-FFF2-40B4-BE49-F238E27FC236}">
                <a16:creationId xmlns:a16="http://schemas.microsoft.com/office/drawing/2014/main" id="{FE8DE480-F74D-4453-9175-DE99EB3F61ED}"/>
              </a:ext>
            </a:extLst>
          </p:cNvPr>
          <p:cNvSpPr txBox="1"/>
          <p:nvPr/>
        </p:nvSpPr>
        <p:spPr>
          <a:xfrm>
            <a:off x="200075" y="1957195"/>
            <a:ext cx="3213612" cy="2832366"/>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50000"/>
              </a:lnSpc>
              <a:spcBef>
                <a:spcPct val="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Stroll down </a:t>
            </a:r>
            <a:r>
              <a:rPr kumimoji="0" lang="en-US" sz="2800" b="1" i="1"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Maunakea</a:t>
            </a:r>
            <a:r>
              <a:rPr kumimoji="0" lang="en-US" sz="2800" b="1"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 Street in Chinatown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to discover firsthand the art of lei making</a:t>
            </a: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endParaRPr kumimoji="0" lang="en-US" altLang="en-US" sz="1500" b="0" i="1" u="none" strike="noStrike" kern="1200" cap="all"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A65DB529-8B21-4F23-9FCD-FF954F71E4B8}"/>
              </a:ext>
            </a:extLst>
          </p:cNvPr>
          <p:cNvSpPr txBox="1"/>
          <p:nvPr/>
        </p:nvSpPr>
        <p:spPr>
          <a:xfrm>
            <a:off x="64613" y="209550"/>
            <a:ext cx="3429000" cy="2677656"/>
          </a:xfrm>
          <a:prstGeom prst="rect">
            <a:avLst/>
          </a:prstGeom>
          <a:noFill/>
        </p:spPr>
        <p:txBody>
          <a:bodyPr wrap="square" rtlCol="0">
            <a:spAutoFit/>
          </a:bodyPr>
          <a:lstStyle/>
          <a:p>
            <a:pPr marL="0" marR="0" lvl="0" indent="0" algn="ctr" defTabSz="1219139"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6884"/>
                </a:solidFill>
                <a:effectLst/>
                <a:uLnTx/>
                <a:uFillTx/>
                <a:latin typeface="Arial Unicode MS" pitchFamily="34" charset="-128"/>
                <a:ea typeface="Arial Unicode MS" pitchFamily="34" charset="-128"/>
                <a:cs typeface="Arial Unicode MS" pitchFamily="34" charset="-128"/>
              </a:rPr>
              <a:t>SOUTH SHORE </a:t>
            </a:r>
          </a:p>
          <a:p>
            <a:pPr marL="0" marR="0" lvl="0" indent="0" algn="ctr" defTabSz="1219139"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6884"/>
                </a:solidFill>
                <a:effectLst/>
                <a:uLnTx/>
                <a:uFillTx/>
                <a:latin typeface="Arial Unicode MS" pitchFamily="34" charset="-128"/>
                <a:ea typeface="Arial Unicode MS" pitchFamily="34" charset="-128"/>
                <a:cs typeface="Arial Unicode MS" pitchFamily="34" charset="-128"/>
              </a:rPr>
              <a:t>Arts District | Chinatown</a:t>
            </a:r>
          </a:p>
          <a:p>
            <a:pPr marL="0" marR="0" lvl="0" indent="0" algn="ctr" defTabSz="1219139"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6884"/>
              </a:solidFill>
              <a:effectLst/>
              <a:uLnTx/>
              <a:uFillTx/>
              <a:latin typeface="Arial Unicode MS" pitchFamily="34" charset="-128"/>
              <a:ea typeface="Arial Unicode MS" pitchFamily="34" charset="-128"/>
              <a:cs typeface="Arial Unicode MS" pitchFamily="34" charset="-128"/>
            </a:endParaRPr>
          </a:p>
          <a:p>
            <a:pPr marL="0" marR="0" lvl="0" indent="0" algn="ctr" defTabSz="1219139" rtl="0" eaLnBrk="1" fontAlgn="auto" latinLnBrk="0" hangingPunct="1">
              <a:lnSpc>
                <a:spcPct val="1000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4449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D7CF29-6AD0-4DD0-ABEE-5AD5C8AD8B0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5" b="-4"/>
          <a:stretch/>
        </p:blipFill>
        <p:spPr>
          <a:xfrm>
            <a:off x="16" y="8"/>
            <a:ext cx="3002264" cy="2541662"/>
          </a:xfrm>
          <a:prstGeom prst="rect">
            <a:avLst/>
          </a:prstGeom>
        </p:spPr>
      </p:pic>
      <p:pic>
        <p:nvPicPr>
          <p:cNvPr id="4" name="Picture 3">
            <a:extLst>
              <a:ext uri="{FF2B5EF4-FFF2-40B4-BE49-F238E27FC236}">
                <a16:creationId xmlns:a16="http://schemas.microsoft.com/office/drawing/2014/main" id="{54414E55-1BC7-4D26-9DC5-B87A066848E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16" y="2601827"/>
            <a:ext cx="3002264" cy="2541670"/>
          </a:xfrm>
          <a:prstGeom prst="rect">
            <a:avLst/>
          </a:prstGeom>
        </p:spPr>
      </p:pic>
      <p:pic>
        <p:nvPicPr>
          <p:cNvPr id="5" name="Picture 4">
            <a:extLst>
              <a:ext uri="{FF2B5EF4-FFF2-40B4-BE49-F238E27FC236}">
                <a16:creationId xmlns:a16="http://schemas.microsoft.com/office/drawing/2014/main" id="{564EE1B5-28CC-4048-8160-B21BC8F004F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70860" y="7"/>
            <a:ext cx="3010535" cy="5143493"/>
          </a:xfrm>
          <a:prstGeom prst="rect">
            <a:avLst/>
          </a:prstGeom>
        </p:spPr>
      </p:pic>
      <p:pic>
        <p:nvPicPr>
          <p:cNvPr id="6" name="Picture 5">
            <a:extLst>
              <a:ext uri="{FF2B5EF4-FFF2-40B4-BE49-F238E27FC236}">
                <a16:creationId xmlns:a16="http://schemas.microsoft.com/office/drawing/2014/main" id="{A6764B9C-F99B-4C17-88F6-AC7EF873E20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3"/>
          <a:stretch/>
        </p:blipFill>
        <p:spPr>
          <a:xfrm>
            <a:off x="6141721" y="7"/>
            <a:ext cx="3002279" cy="2537453"/>
          </a:xfrm>
          <a:prstGeom prst="rect">
            <a:avLst/>
          </a:prstGeom>
        </p:spPr>
      </p:pic>
      <p:pic>
        <p:nvPicPr>
          <p:cNvPr id="2" name="Picture 1">
            <a:extLst>
              <a:ext uri="{FF2B5EF4-FFF2-40B4-BE49-F238E27FC236}">
                <a16:creationId xmlns:a16="http://schemas.microsoft.com/office/drawing/2014/main" id="{5644E1B8-4256-41BF-9E85-ADC62A5001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2"/>
          <a:stretch/>
        </p:blipFill>
        <p:spPr>
          <a:xfrm>
            <a:off x="6149974" y="2601827"/>
            <a:ext cx="2994026" cy="2541670"/>
          </a:xfrm>
          <a:prstGeom prst="rect">
            <a:avLst/>
          </a:prstGeom>
        </p:spPr>
      </p:pic>
    </p:spTree>
    <p:extLst>
      <p:ext uri="{BB962C8B-B14F-4D97-AF65-F5344CB8AC3E}">
        <p14:creationId xmlns:p14="http://schemas.microsoft.com/office/powerpoint/2010/main" val="2431347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6919C1-A6CF-413C-A53E-0DCE29DEFED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43150" y="-13611"/>
            <a:ext cx="6800851" cy="5157113"/>
          </a:xfrm>
          <a:prstGeom prst="rect">
            <a:avLst/>
          </a:prstGeom>
        </p:spPr>
      </p:pic>
      <p:sp>
        <p:nvSpPr>
          <p:cNvPr id="3" name="Rectangle 2">
            <a:extLst>
              <a:ext uri="{FF2B5EF4-FFF2-40B4-BE49-F238E27FC236}">
                <a16:creationId xmlns:a16="http://schemas.microsoft.com/office/drawing/2014/main" id="{B4CA8324-C8A1-43EB-A67D-D3B2D3590C2E}"/>
              </a:ext>
            </a:extLst>
          </p:cNvPr>
          <p:cNvSpPr/>
          <p:nvPr/>
        </p:nvSpPr>
        <p:spPr>
          <a:xfrm>
            <a:off x="2888659" y="4326332"/>
            <a:ext cx="6198191" cy="71558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50" b="1" i="0" u="none" strike="noStrike" kern="1200" cap="all"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SOUTH SHORE – Kaka‘ako</a:t>
            </a:r>
          </a:p>
        </p:txBody>
      </p:sp>
      <p:pic>
        <p:nvPicPr>
          <p:cNvPr id="4" name="Picture 3" descr="A group of people sitting at a table in a restaurant&#10;&#10;Description automatically generated">
            <a:extLst>
              <a:ext uri="{FF2B5EF4-FFF2-40B4-BE49-F238E27FC236}">
                <a16:creationId xmlns:a16="http://schemas.microsoft.com/office/drawing/2014/main" id="{E148B6B9-6384-4069-BE64-B5540E322B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888659" cy="4326332"/>
          </a:xfrm>
          <a:prstGeom prst="rect">
            <a:avLst/>
          </a:prstGeom>
        </p:spPr>
      </p:pic>
      <p:pic>
        <p:nvPicPr>
          <p:cNvPr id="5" name="Picture 4">
            <a:extLst>
              <a:ext uri="{FF2B5EF4-FFF2-40B4-BE49-F238E27FC236}">
                <a16:creationId xmlns:a16="http://schemas.microsoft.com/office/drawing/2014/main" id="{4CCC227F-04FB-4122-B46C-7474BFFA87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39" y="3059058"/>
            <a:ext cx="2903198" cy="2122197"/>
          </a:xfrm>
          <a:prstGeom prst="rect">
            <a:avLst/>
          </a:prstGeom>
        </p:spPr>
      </p:pic>
      <p:pic>
        <p:nvPicPr>
          <p:cNvPr id="6" name="Picture 5" descr="A close up of a sign&#10;&#10;Description automatically generated">
            <a:extLst>
              <a:ext uri="{FF2B5EF4-FFF2-40B4-BE49-F238E27FC236}">
                <a16:creationId xmlns:a16="http://schemas.microsoft.com/office/drawing/2014/main" id="{E46D462E-D7ED-5235-659A-C33D348C602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53399" y="109434"/>
            <a:ext cx="897087" cy="406089"/>
          </a:xfrm>
          <a:prstGeom prst="rect">
            <a:avLst/>
          </a:prstGeom>
        </p:spPr>
      </p:pic>
    </p:spTree>
    <p:extLst>
      <p:ext uri="{BB962C8B-B14F-4D97-AF65-F5344CB8AC3E}">
        <p14:creationId xmlns:p14="http://schemas.microsoft.com/office/powerpoint/2010/main" val="399932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7E40C7-DDFB-41FA-BC7B-BF6F7ACBF15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88" y="-7219"/>
            <a:ext cx="9144000" cy="3007518"/>
          </a:xfrm>
          <a:prstGeom prst="rect">
            <a:avLst/>
          </a:prstGeom>
        </p:spPr>
      </p:pic>
      <p:pic>
        <p:nvPicPr>
          <p:cNvPr id="3" name="Picture 2">
            <a:extLst>
              <a:ext uri="{FF2B5EF4-FFF2-40B4-BE49-F238E27FC236}">
                <a16:creationId xmlns:a16="http://schemas.microsoft.com/office/drawing/2014/main" id="{73DE883F-6FC3-450A-A964-859EE41088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604632"/>
            <a:ext cx="2400300" cy="1538654"/>
          </a:xfrm>
          <a:prstGeom prst="rect">
            <a:avLst/>
          </a:prstGeom>
          <a:ln w="3175">
            <a:solidFill>
              <a:schemeClr val="tx1"/>
            </a:solidFill>
          </a:ln>
        </p:spPr>
      </p:pic>
      <p:pic>
        <p:nvPicPr>
          <p:cNvPr id="4" name="Picture 3">
            <a:extLst>
              <a:ext uri="{FF2B5EF4-FFF2-40B4-BE49-F238E27FC236}">
                <a16:creationId xmlns:a16="http://schemas.microsoft.com/office/drawing/2014/main" id="{C96F0592-AE81-424A-950B-07627584569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10786" y="3614832"/>
            <a:ext cx="3132764" cy="1528454"/>
          </a:xfrm>
          <a:prstGeom prst="rect">
            <a:avLst/>
          </a:prstGeom>
          <a:ln w="3175">
            <a:solidFill>
              <a:schemeClr val="tx1"/>
            </a:solidFill>
          </a:ln>
        </p:spPr>
      </p:pic>
      <p:pic>
        <p:nvPicPr>
          <p:cNvPr id="5" name="Picture 4">
            <a:extLst>
              <a:ext uri="{FF2B5EF4-FFF2-40B4-BE49-F238E27FC236}">
                <a16:creationId xmlns:a16="http://schemas.microsoft.com/office/drawing/2014/main" id="{7F590043-AFC8-4543-B289-DAD6DEA2FBE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543551" y="3614832"/>
            <a:ext cx="2433047" cy="1528454"/>
          </a:xfrm>
          <a:prstGeom prst="rect">
            <a:avLst/>
          </a:prstGeom>
          <a:ln w="3175">
            <a:solidFill>
              <a:schemeClr val="tx1"/>
            </a:solidFill>
          </a:ln>
        </p:spPr>
      </p:pic>
      <p:pic>
        <p:nvPicPr>
          <p:cNvPr id="6" name="Picture 5">
            <a:extLst>
              <a:ext uri="{FF2B5EF4-FFF2-40B4-BE49-F238E27FC236}">
                <a16:creationId xmlns:a16="http://schemas.microsoft.com/office/drawing/2014/main" id="{9CA81435-F7AF-48FD-9C90-03A08A36B80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976596" y="3614833"/>
            <a:ext cx="1166216" cy="1528669"/>
          </a:xfrm>
          <a:prstGeom prst="rect">
            <a:avLst/>
          </a:prstGeom>
          <a:ln w="3175">
            <a:solidFill>
              <a:schemeClr val="tx1"/>
            </a:solidFill>
          </a:ln>
        </p:spPr>
      </p:pic>
      <p:sp>
        <p:nvSpPr>
          <p:cNvPr id="7" name="Rectangle 6">
            <a:extLst>
              <a:ext uri="{FF2B5EF4-FFF2-40B4-BE49-F238E27FC236}">
                <a16:creationId xmlns:a16="http://schemas.microsoft.com/office/drawing/2014/main" id="{6C71B5EF-ACF3-4EC0-903C-F9C2BE298B0D}"/>
              </a:ext>
            </a:extLst>
          </p:cNvPr>
          <p:cNvSpPr/>
          <p:nvPr/>
        </p:nvSpPr>
        <p:spPr>
          <a:xfrm>
            <a:off x="-1188" y="3076733"/>
            <a:ext cx="9144000" cy="484748"/>
          </a:xfrm>
          <a:prstGeom prst="rect">
            <a:avLst/>
          </a:prstGeom>
          <a:solidFill>
            <a:srgbClr val="FC92DE"/>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50" b="1" i="0" u="none" strike="noStrike" kern="1200" cap="all"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SALT AT OUR Kaka‘ako </a:t>
            </a:r>
            <a:r>
              <a:rPr kumimoji="0" lang="en-US" sz="1500" b="1" i="0" u="none" strike="noStrike" kern="1200" cap="all"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saltatkakaako.com </a:t>
            </a:r>
          </a:p>
        </p:txBody>
      </p:sp>
      <p:pic>
        <p:nvPicPr>
          <p:cNvPr id="8" name="Picture 7" descr="A close up of a sign&#10;&#10;Description automatically generated">
            <a:extLst>
              <a:ext uri="{FF2B5EF4-FFF2-40B4-BE49-F238E27FC236}">
                <a16:creationId xmlns:a16="http://schemas.microsoft.com/office/drawing/2014/main" id="{402757F0-BBD2-48BE-B362-2630BDDA179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53399" y="109434"/>
            <a:ext cx="897087" cy="406089"/>
          </a:xfrm>
          <a:prstGeom prst="rect">
            <a:avLst/>
          </a:prstGeom>
        </p:spPr>
      </p:pic>
    </p:spTree>
    <p:extLst>
      <p:ext uri="{BB962C8B-B14F-4D97-AF65-F5344CB8AC3E}">
        <p14:creationId xmlns:p14="http://schemas.microsoft.com/office/powerpoint/2010/main" val="1474955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riding a wave on a surfboard in the water&#10;&#10;Description automatically generated">
            <a:extLst>
              <a:ext uri="{FF2B5EF4-FFF2-40B4-BE49-F238E27FC236}">
                <a16:creationId xmlns:a16="http://schemas.microsoft.com/office/drawing/2014/main" id="{D5F7C094-B38F-49AA-9B7D-CC9002DCE5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7"/>
            <a:ext cx="9144000" cy="5143493"/>
          </a:xfrm>
          <a:prstGeom prst="rect">
            <a:avLst/>
          </a:prstGeom>
        </p:spPr>
      </p:pic>
      <p:sp>
        <p:nvSpPr>
          <p:cNvPr id="1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748632"/>
            <a:ext cx="4512879" cy="439486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68580" tIns="34290" rIns="68580" bIns="34290" rtlCol="0" anchor="t">
            <a:normAutofit/>
          </a:bodyPr>
          <a:lstStyle/>
          <a:p>
            <a:pPr marL="0" marR="0" lvl="0" indent="0" algn="ctr" defTabSz="342900" rtl="0" eaLnBrk="1" fontAlgn="auto" latinLnBrk="0" hangingPunct="1">
              <a:lnSpc>
                <a:spcPct val="100000"/>
              </a:lnSpc>
              <a:spcBef>
                <a:spcPts val="0"/>
              </a:spcBef>
              <a:spcAft>
                <a:spcPts val="750"/>
              </a:spcAft>
              <a:buClr>
                <a:prstClr val="black"/>
              </a:buClr>
              <a:buSzPct val="100000"/>
              <a:buFontTx/>
              <a:buNone/>
              <a:tabLst/>
              <a:defRPr/>
            </a:pPr>
            <a:endParaRPr kumimoji="0" lang="en-US" sz="1200" b="0" i="0" u="none" strike="noStrike" kern="1200" cap="all" spc="0" normalizeH="0" baseline="0" noProof="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B959F791-B9B1-4644-B1BD-2573BF3D8073}"/>
              </a:ext>
            </a:extLst>
          </p:cNvPr>
          <p:cNvSpPr/>
          <p:nvPr/>
        </p:nvSpPr>
        <p:spPr>
          <a:xfrm>
            <a:off x="532086" y="1435462"/>
            <a:ext cx="3153103" cy="1007066"/>
          </a:xfrm>
          <a:prstGeom prst="rect">
            <a:avLst/>
          </a:prstGeom>
        </p:spPr>
        <p:txBody>
          <a:bodyPr vert="horz" lIns="68580" tIns="34290" rIns="68580" bIns="34290" rtlCol="0" anchor="ctr">
            <a:normAutofit/>
          </a:bodyPr>
          <a:lstStyle/>
          <a:p>
            <a:pPr marL="0" marR="0" lvl="0" indent="0" algn="ctr" defTabSz="685800" rtl="0" eaLnBrk="1" fontAlgn="auto" latinLnBrk="0" hangingPunct="1">
              <a:lnSpc>
                <a:spcPct val="90000"/>
              </a:lnSpc>
              <a:spcBef>
                <a:spcPct val="0"/>
              </a:spcBef>
              <a:spcAft>
                <a:spcPts val="450"/>
              </a:spcAft>
              <a:buClrTx/>
              <a:buSzTx/>
              <a:buFontTx/>
              <a:buNone/>
              <a:tabLst/>
              <a:defRPr/>
            </a:pPr>
            <a:r>
              <a:rPr kumimoji="0" lang="en-US" sz="2700" b="0" i="0" u="none" strike="noStrike" kern="1200" cap="none" spc="0" normalizeH="0" baseline="0" noProof="0">
                <a:ln>
                  <a:noFill/>
                </a:ln>
                <a:solidFill>
                  <a:prstClr val="black"/>
                </a:solidFill>
                <a:effectLst/>
                <a:uLnTx/>
                <a:uFillTx/>
                <a:latin typeface="Calibri Light" panose="020F0302020204030204"/>
                <a:ea typeface="+mn-ea"/>
                <a:cs typeface="+mn-cs"/>
              </a:rPr>
              <a:t>SOUTH SHORE – Waikīkī </a:t>
            </a:r>
          </a:p>
        </p:txBody>
      </p:sp>
      <p:cxnSp>
        <p:nvCxnSpPr>
          <p:cNvPr id="13"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15288" y="2502854"/>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Text Box 14">
            <a:extLst>
              <a:ext uri="{FF2B5EF4-FFF2-40B4-BE49-F238E27FC236}">
                <a16:creationId xmlns:a16="http://schemas.microsoft.com/office/drawing/2014/main" id="{8BA286EC-A6CF-430C-ACBB-7ECE725AE0ED}"/>
              </a:ext>
            </a:extLst>
          </p:cNvPr>
          <p:cNvSpPr txBox="1">
            <a:spLocks noChangeArrowheads="1"/>
          </p:cNvSpPr>
          <p:nvPr/>
        </p:nvSpPr>
        <p:spPr bwMode="auto">
          <a:xfrm>
            <a:off x="0" y="2563180"/>
            <a:ext cx="4376487" cy="196487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685800" rtl="0" eaLnBrk="1" fontAlgn="auto" latinLnBrk="0" hangingPunct="1">
              <a:lnSpc>
                <a:spcPct val="150000"/>
              </a:lnSpc>
              <a:spcBef>
                <a:spcPct val="0"/>
              </a:spcBef>
              <a:spcAft>
                <a:spcPts val="45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“Sport of Kings.” |O‘ahu, the Birthplace of Surfing | </a:t>
            </a: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Waikīkī is the easiest place to learn | </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Where the “</a:t>
            </a: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Waikīkī </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Beach Boys” became famous |</a:t>
            </a:r>
            <a:r>
              <a:rPr kumimoji="0" lang="en-US" altLang="en-US" sz="1800" b="0" i="1" u="none" strike="noStrike" kern="1200" cap="none" spc="0" normalizeH="0" baseline="0" noProof="0" dirty="0">
                <a:ln>
                  <a:noFill/>
                </a:ln>
                <a:solidFill>
                  <a:prstClr val="black"/>
                </a:solidFill>
                <a:effectLst/>
                <a:uLnTx/>
                <a:uFillTx/>
                <a:latin typeface="Calibri" panose="020F0502020204030204"/>
                <a:ea typeface="+mn-ea"/>
                <a:cs typeface="+mn-cs"/>
              </a:rPr>
              <a:t>Surfing, Stand Up Paddle</a:t>
            </a:r>
            <a:endParaRPr kumimoji="0" lang="en-US" alt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A close up of a sign&#10;&#10;Description automatically generated">
            <a:extLst>
              <a:ext uri="{FF2B5EF4-FFF2-40B4-BE49-F238E27FC236}">
                <a16:creationId xmlns:a16="http://schemas.microsoft.com/office/drawing/2014/main" id="{59DD7B30-557C-2814-B984-A4DDD87182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53399" y="109434"/>
            <a:ext cx="897087" cy="406089"/>
          </a:xfrm>
          <a:prstGeom prst="rect">
            <a:avLst/>
          </a:prstGeom>
        </p:spPr>
      </p:pic>
    </p:spTree>
    <p:extLst>
      <p:ext uri="{BB962C8B-B14F-4D97-AF65-F5344CB8AC3E}">
        <p14:creationId xmlns:p14="http://schemas.microsoft.com/office/powerpoint/2010/main" val="4292940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FF6765-33E2-A447-8C22-703E95200B50}"/>
              </a:ext>
            </a:extLst>
          </p:cNvPr>
          <p:cNvSpPr txBox="1"/>
          <p:nvPr/>
        </p:nvSpPr>
        <p:spPr>
          <a:xfrm>
            <a:off x="88434" y="209550"/>
            <a:ext cx="681067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6671"/>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WINDWARD COAST</a:t>
            </a:r>
            <a:endParaRPr kumimoji="0" lang="en-US" sz="4000" b="0" i="0"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 name="Picture 1">
            <a:extLst>
              <a:ext uri="{FF2B5EF4-FFF2-40B4-BE49-F238E27FC236}">
                <a16:creationId xmlns:a16="http://schemas.microsoft.com/office/drawing/2014/main" id="{E96459F9-776A-49B6-9FD4-38802D99027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433" y="917436"/>
            <a:ext cx="6763042" cy="4182349"/>
          </a:xfrm>
          <a:prstGeom prst="rect">
            <a:avLst/>
          </a:prstGeom>
        </p:spPr>
      </p:pic>
      <p:pic>
        <p:nvPicPr>
          <p:cNvPr id="3" name="Picture 2">
            <a:extLst>
              <a:ext uri="{FF2B5EF4-FFF2-40B4-BE49-F238E27FC236}">
                <a16:creationId xmlns:a16="http://schemas.microsoft.com/office/drawing/2014/main" id="{AFA132A7-5903-4DB2-9FDD-3D29E373477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20703" y="1809127"/>
            <a:ext cx="2150943" cy="1556561"/>
          </a:xfrm>
          <a:prstGeom prst="rect">
            <a:avLst/>
          </a:prstGeom>
        </p:spPr>
      </p:pic>
      <p:sp>
        <p:nvSpPr>
          <p:cNvPr id="9" name="Rectangle 8">
            <a:extLst>
              <a:ext uri="{FF2B5EF4-FFF2-40B4-BE49-F238E27FC236}">
                <a16:creationId xmlns:a16="http://schemas.microsoft.com/office/drawing/2014/main" id="{8300F8E8-722F-4BBD-A526-0A6E191D57DA}"/>
              </a:ext>
            </a:extLst>
          </p:cNvPr>
          <p:cNvSpPr/>
          <p:nvPr/>
        </p:nvSpPr>
        <p:spPr>
          <a:xfrm>
            <a:off x="6851475" y="3236208"/>
            <a:ext cx="1835325" cy="184666"/>
          </a:xfrm>
          <a:prstGeom prst="rect">
            <a:avLst/>
          </a:prstGeom>
        </p:spPr>
        <p:txBody>
          <a:bodyPr wrap="square">
            <a:spAutoFit/>
          </a:bodyPr>
          <a:lstStyle/>
          <a:p>
            <a:pPr lvl="0">
              <a:spcBef>
                <a:spcPct val="0"/>
              </a:spcBef>
            </a:pPr>
            <a:r>
              <a:rPr lang="en-US" altLang="en-US" sz="600" i="1" dirty="0">
                <a:latin typeface="Calibri" panose="020F0502020204030204" pitchFamily="34" charset="0"/>
              </a:rPr>
              <a:t>Secret Island – Kualoa Private Nature Reserve </a:t>
            </a:r>
          </a:p>
        </p:txBody>
      </p:sp>
      <p:pic>
        <p:nvPicPr>
          <p:cNvPr id="6" name="Picture 5" descr="A picture containing outdoor, mountain, sky, nature&#10;&#10;Description automatically generated">
            <a:extLst>
              <a:ext uri="{FF2B5EF4-FFF2-40B4-BE49-F238E27FC236}">
                <a16:creationId xmlns:a16="http://schemas.microsoft.com/office/drawing/2014/main" id="{7D5E31EA-B120-421D-B255-A6E5A263258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899111" y="3420874"/>
            <a:ext cx="2180304" cy="1665567"/>
          </a:xfrm>
          <a:prstGeom prst="rect">
            <a:avLst/>
          </a:prstGeom>
        </p:spPr>
      </p:pic>
      <p:sp>
        <p:nvSpPr>
          <p:cNvPr id="17" name="Rectangle 16">
            <a:extLst>
              <a:ext uri="{FF2B5EF4-FFF2-40B4-BE49-F238E27FC236}">
                <a16:creationId xmlns:a16="http://schemas.microsoft.com/office/drawing/2014/main" id="{417B1D4B-3F01-43E7-9BC9-8EEE86367BA1}"/>
              </a:ext>
            </a:extLst>
          </p:cNvPr>
          <p:cNvSpPr/>
          <p:nvPr/>
        </p:nvSpPr>
        <p:spPr>
          <a:xfrm>
            <a:off x="6851475" y="4901775"/>
            <a:ext cx="1362124" cy="184666"/>
          </a:xfrm>
          <a:prstGeom prst="rect">
            <a:avLst/>
          </a:prstGeom>
        </p:spPr>
        <p:txBody>
          <a:bodyPr wrap="square">
            <a:spAutoFit/>
          </a:bodyPr>
          <a:lstStyle/>
          <a:p>
            <a:r>
              <a:rPr lang="en-US" sz="600" i="1" dirty="0">
                <a:solidFill>
                  <a:schemeClr val="bg1"/>
                </a:solidFill>
                <a:latin typeface="Calibri" panose="020F0502020204030204" pitchFamily="34" charset="0"/>
                <a:cs typeface="Calibri" panose="020F0502020204030204" pitchFamily="34" charset="0"/>
              </a:rPr>
              <a:t>Ho‘omaluhia Botanical Garden</a:t>
            </a:r>
          </a:p>
        </p:txBody>
      </p:sp>
      <p:pic>
        <p:nvPicPr>
          <p:cNvPr id="8" name="Picture 7" descr="A picture containing mountain, outdoor, nature, sky&#10;&#10;Description automatically generated">
            <a:extLst>
              <a:ext uri="{FF2B5EF4-FFF2-40B4-BE49-F238E27FC236}">
                <a16:creationId xmlns:a16="http://schemas.microsoft.com/office/drawing/2014/main" id="{129A808D-5610-4003-B036-402D7DF7A68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31967" y="57059"/>
            <a:ext cx="2150943" cy="1720754"/>
          </a:xfrm>
          <a:prstGeom prst="rect">
            <a:avLst/>
          </a:prstGeom>
        </p:spPr>
      </p:pic>
      <p:pic>
        <p:nvPicPr>
          <p:cNvPr id="10" name="Picture 9" descr="A close up of a sign&#10;&#10;Description automatically generated">
            <a:extLst>
              <a:ext uri="{FF2B5EF4-FFF2-40B4-BE49-F238E27FC236}">
                <a16:creationId xmlns:a16="http://schemas.microsoft.com/office/drawing/2014/main" id="{3EDCC8F7-085A-4FA9-AA1F-327A7324523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53399" y="109434"/>
            <a:ext cx="897087" cy="406089"/>
          </a:xfrm>
          <a:prstGeom prst="rect">
            <a:avLst/>
          </a:prstGeom>
        </p:spPr>
      </p:pic>
    </p:spTree>
    <p:extLst>
      <p:ext uri="{BB962C8B-B14F-4D97-AF65-F5344CB8AC3E}">
        <p14:creationId xmlns:p14="http://schemas.microsoft.com/office/powerpoint/2010/main" val="1869709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FF6765-33E2-A447-8C22-703E95200B50}"/>
              </a:ext>
            </a:extLst>
          </p:cNvPr>
          <p:cNvSpPr txBox="1"/>
          <p:nvPr/>
        </p:nvSpPr>
        <p:spPr>
          <a:xfrm>
            <a:off x="91743" y="39353"/>
            <a:ext cx="615300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6671"/>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NORTH SHORE</a:t>
            </a:r>
            <a:endParaRPr kumimoji="0" lang="en-US" sz="4800" b="0" i="0"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 name="Picture 1">
            <a:extLst>
              <a:ext uri="{FF2B5EF4-FFF2-40B4-BE49-F238E27FC236}">
                <a16:creationId xmlns:a16="http://schemas.microsoft.com/office/drawing/2014/main" id="{9BC6221B-55CA-49D3-AF34-E085BC9D84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85983" y="-5434"/>
            <a:ext cx="2858018" cy="1645778"/>
          </a:xfrm>
          <a:prstGeom prst="rect">
            <a:avLst/>
          </a:prstGeom>
        </p:spPr>
      </p:pic>
      <p:pic>
        <p:nvPicPr>
          <p:cNvPr id="11" name="Picture 10">
            <a:extLst>
              <a:ext uri="{FF2B5EF4-FFF2-40B4-BE49-F238E27FC236}">
                <a16:creationId xmlns:a16="http://schemas.microsoft.com/office/drawing/2014/main" id="{8A58A27D-1CF0-4120-94F3-87E8CECE816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85983" y="3332720"/>
            <a:ext cx="2858018" cy="1799208"/>
          </a:xfrm>
          <a:prstGeom prst="rect">
            <a:avLst/>
          </a:prstGeom>
        </p:spPr>
      </p:pic>
      <p:pic>
        <p:nvPicPr>
          <p:cNvPr id="7" name="Picture 6" descr="A close up of a sign&#10;&#10;Description automatically generated">
            <a:extLst>
              <a:ext uri="{FF2B5EF4-FFF2-40B4-BE49-F238E27FC236}">
                <a16:creationId xmlns:a16="http://schemas.microsoft.com/office/drawing/2014/main" id="{A578ED27-A7D6-4909-B5D9-D90FED2C93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46913" y="-419"/>
            <a:ext cx="897087" cy="406089"/>
          </a:xfrm>
          <a:prstGeom prst="rect">
            <a:avLst/>
          </a:prstGeom>
        </p:spPr>
      </p:pic>
      <p:pic>
        <p:nvPicPr>
          <p:cNvPr id="4" name="Picture 3">
            <a:extLst>
              <a:ext uri="{FF2B5EF4-FFF2-40B4-BE49-F238E27FC236}">
                <a16:creationId xmlns:a16="http://schemas.microsoft.com/office/drawing/2014/main" id="{CB81E5FA-B50B-622F-25A9-28EAC4E4AA5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1744" y="930272"/>
            <a:ext cx="3051467" cy="4201656"/>
          </a:xfrm>
          <a:prstGeom prst="rect">
            <a:avLst/>
          </a:prstGeom>
        </p:spPr>
      </p:pic>
      <p:pic>
        <p:nvPicPr>
          <p:cNvPr id="6" name="Picture 5">
            <a:extLst>
              <a:ext uri="{FF2B5EF4-FFF2-40B4-BE49-F238E27FC236}">
                <a16:creationId xmlns:a16="http://schemas.microsoft.com/office/drawing/2014/main" id="{8B1321C4-F285-77F8-C013-7B4C74C3A1D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181922" y="2879524"/>
            <a:ext cx="3065349" cy="2252404"/>
          </a:xfrm>
          <a:prstGeom prst="rect">
            <a:avLst/>
          </a:prstGeom>
        </p:spPr>
      </p:pic>
      <p:pic>
        <p:nvPicPr>
          <p:cNvPr id="8" name="Picture 7">
            <a:extLst>
              <a:ext uri="{FF2B5EF4-FFF2-40B4-BE49-F238E27FC236}">
                <a16:creationId xmlns:a16="http://schemas.microsoft.com/office/drawing/2014/main" id="{8BFDB261-FE00-C515-4C43-F7A184299ED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181921" y="916773"/>
            <a:ext cx="3071395" cy="1962752"/>
          </a:xfrm>
          <a:prstGeom prst="rect">
            <a:avLst/>
          </a:prstGeom>
        </p:spPr>
      </p:pic>
      <p:pic>
        <p:nvPicPr>
          <p:cNvPr id="3" name="Picture 2" descr="A person holding a sign&#10;&#10;Description automatically generated">
            <a:extLst>
              <a:ext uri="{FF2B5EF4-FFF2-40B4-BE49-F238E27FC236}">
                <a16:creationId xmlns:a16="http://schemas.microsoft.com/office/drawing/2014/main" id="{06306E5D-971B-8BCF-AC66-4DFA934599D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284150" y="1663643"/>
            <a:ext cx="2849451" cy="1645778"/>
          </a:xfrm>
          <a:prstGeom prst="rect">
            <a:avLst/>
          </a:prstGeom>
        </p:spPr>
      </p:pic>
    </p:spTree>
    <p:extLst>
      <p:ext uri="{BB962C8B-B14F-4D97-AF65-F5344CB8AC3E}">
        <p14:creationId xmlns:p14="http://schemas.microsoft.com/office/powerpoint/2010/main" val="304577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FF6765-33E2-A447-8C22-703E95200B50}"/>
              </a:ext>
            </a:extLst>
          </p:cNvPr>
          <p:cNvSpPr txBox="1"/>
          <p:nvPr/>
        </p:nvSpPr>
        <p:spPr>
          <a:xfrm>
            <a:off x="224287" y="96868"/>
            <a:ext cx="7503000" cy="91300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733" b="0" i="0" u="none" strike="noStrike" kern="1200" cap="none" spc="0" normalizeH="0" baseline="0" noProof="0" dirty="0">
                <a:ln>
                  <a:noFill/>
                </a:ln>
                <a:solidFill>
                  <a:srgbClr val="006884"/>
                </a:solidFill>
                <a:effectLst/>
                <a:uLnTx/>
                <a:uFillTx/>
                <a:latin typeface="Arial Unicode MS" pitchFamily="34" charset="-128"/>
                <a:ea typeface="Arial Unicode MS" pitchFamily="34" charset="-128"/>
                <a:cs typeface="Arial Unicode MS" pitchFamily="34" charset="-128"/>
              </a:rPr>
              <a:t>NORTH SHORE – </a:t>
            </a:r>
            <a:r>
              <a:rPr kumimoji="0" lang="en-US" sz="3200" b="0" i="0" u="none" strike="noStrike" kern="1200" cap="none" spc="0" normalizeH="0" baseline="0" noProof="0" dirty="0">
                <a:ln>
                  <a:noFill/>
                </a:ln>
                <a:solidFill>
                  <a:srgbClr val="006884"/>
                </a:solidFill>
                <a:effectLst/>
                <a:uLnTx/>
                <a:uFillTx/>
                <a:latin typeface="Arial Unicode MS" pitchFamily="34" charset="-128"/>
                <a:ea typeface="Arial Unicode MS" pitchFamily="34" charset="-128"/>
                <a:cs typeface="Arial Unicode MS" pitchFamily="34" charset="-128"/>
              </a:rPr>
              <a:t>Waimea Valley </a:t>
            </a:r>
            <a:r>
              <a:rPr kumimoji="0" lang="en-US" sz="1400" b="0" i="0" u="none" strike="noStrike" kern="1200" cap="none" spc="0" normalizeH="0" baseline="0" noProof="0" dirty="0">
                <a:ln>
                  <a:noFill/>
                </a:ln>
                <a:solidFill>
                  <a:srgbClr val="006884"/>
                </a:solidFill>
                <a:effectLst/>
                <a:uLnTx/>
                <a:uFillTx/>
                <a:latin typeface="Arial Unicode MS" pitchFamily="34" charset="-128"/>
                <a:ea typeface="Arial Unicode MS" pitchFamily="34" charset="-128"/>
                <a:cs typeface="Arial Unicode MS" pitchFamily="34" charset="-128"/>
              </a:rPr>
              <a:t>www.waimeavalley.net </a:t>
            </a:r>
            <a:endParaRPr kumimoji="0" lang="en-US" sz="3733" b="0" i="0" u="none" strike="noStrike" kern="1200" cap="none" spc="0" normalizeH="0" baseline="0" noProof="0" dirty="0">
              <a:ln>
                <a:noFill/>
              </a:ln>
              <a:solidFill>
                <a:srgbClr val="006884"/>
              </a:solidFill>
              <a:effectLst/>
              <a:uLnTx/>
              <a:uFillTx/>
              <a:latin typeface="Arial Unicode MS" pitchFamily="34" charset="-128"/>
              <a:ea typeface="Arial Unicode MS" pitchFamily="34" charset="-128"/>
              <a:cs typeface="Arial Unicode MS" pitchFamily="34" charset="-128"/>
            </a:endParaRPr>
          </a:p>
        </p:txBody>
      </p:sp>
      <p:pic>
        <p:nvPicPr>
          <p:cNvPr id="10" name="Picture 9" descr="A group of people standing next to a tree&#10;&#10;Description automatically generated">
            <a:extLst>
              <a:ext uri="{FF2B5EF4-FFF2-40B4-BE49-F238E27FC236}">
                <a16:creationId xmlns:a16="http://schemas.microsoft.com/office/drawing/2014/main" id="{176C86E9-7EC0-472E-933B-EBF803A878E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
          <a:stretch/>
        </p:blipFill>
        <p:spPr>
          <a:xfrm>
            <a:off x="2897479" y="968106"/>
            <a:ext cx="3503321" cy="4151979"/>
          </a:xfrm>
          <a:prstGeom prst="rect">
            <a:avLst/>
          </a:prstGeom>
        </p:spPr>
      </p:pic>
      <p:pic>
        <p:nvPicPr>
          <p:cNvPr id="12" name="Picture 11" descr="A tree in a field&#10;&#10;Description automatically generated">
            <a:extLst>
              <a:ext uri="{FF2B5EF4-FFF2-40B4-BE49-F238E27FC236}">
                <a16:creationId xmlns:a16="http://schemas.microsoft.com/office/drawing/2014/main" id="{C058A84B-840B-4A4F-8864-2A3933396A4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
          <a:stretch/>
        </p:blipFill>
        <p:spPr>
          <a:xfrm>
            <a:off x="102111" y="2576515"/>
            <a:ext cx="2594466" cy="1148474"/>
          </a:xfrm>
          <a:prstGeom prst="rect">
            <a:avLst/>
          </a:prstGeom>
        </p:spPr>
      </p:pic>
      <p:pic>
        <p:nvPicPr>
          <p:cNvPr id="14" name="Picture 13" descr="A group of people walking along a river next to a body of water&#10;&#10;Description automatically generated">
            <a:extLst>
              <a:ext uri="{FF2B5EF4-FFF2-40B4-BE49-F238E27FC236}">
                <a16:creationId xmlns:a16="http://schemas.microsoft.com/office/drawing/2014/main" id="{00D0FB52-BF89-4C53-8752-77C2A7C8606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
          <a:stretch/>
        </p:blipFill>
        <p:spPr>
          <a:xfrm>
            <a:off x="102111" y="3782641"/>
            <a:ext cx="2597830" cy="1334262"/>
          </a:xfrm>
          <a:prstGeom prst="rect">
            <a:avLst/>
          </a:prstGeom>
        </p:spPr>
      </p:pic>
      <p:pic>
        <p:nvPicPr>
          <p:cNvPr id="16" name="Picture 15" descr="A plant in a garden&#10;&#10;Description automatically generated">
            <a:extLst>
              <a:ext uri="{FF2B5EF4-FFF2-40B4-BE49-F238E27FC236}">
                <a16:creationId xmlns:a16="http://schemas.microsoft.com/office/drawing/2014/main" id="{EF0B7934-F874-48E2-98D9-B1BE5A71D9A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2"/>
          <a:stretch/>
        </p:blipFill>
        <p:spPr>
          <a:xfrm>
            <a:off x="6554521" y="968106"/>
            <a:ext cx="2504805" cy="1329250"/>
          </a:xfrm>
          <a:prstGeom prst="rect">
            <a:avLst/>
          </a:prstGeom>
        </p:spPr>
      </p:pic>
      <p:pic>
        <p:nvPicPr>
          <p:cNvPr id="17" name="Picture 16" descr="A sign on the side of a road&#10;&#10;Description automatically generated">
            <a:extLst>
              <a:ext uri="{FF2B5EF4-FFF2-40B4-BE49-F238E27FC236}">
                <a16:creationId xmlns:a16="http://schemas.microsoft.com/office/drawing/2014/main" id="{5BACC233-A328-4D19-A3D2-B73BBE70DDD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3"/>
          <a:stretch/>
        </p:blipFill>
        <p:spPr>
          <a:xfrm>
            <a:off x="6547057" y="2378296"/>
            <a:ext cx="2506932" cy="1320764"/>
          </a:xfrm>
          <a:prstGeom prst="rect">
            <a:avLst/>
          </a:prstGeom>
        </p:spPr>
      </p:pic>
      <p:pic>
        <p:nvPicPr>
          <p:cNvPr id="18" name="Picture 17" descr="A group of pink flowers on a tree branch&#10;&#10;Description automatically generated">
            <a:extLst>
              <a:ext uri="{FF2B5EF4-FFF2-40B4-BE49-F238E27FC236}">
                <a16:creationId xmlns:a16="http://schemas.microsoft.com/office/drawing/2014/main" id="{3C12919E-1ECE-482F-8659-6C8EED6F768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2"/>
          <a:stretch/>
        </p:blipFill>
        <p:spPr>
          <a:xfrm>
            <a:off x="6554522" y="3782641"/>
            <a:ext cx="2504805" cy="1327103"/>
          </a:xfrm>
          <a:prstGeom prst="rect">
            <a:avLst/>
          </a:prstGeom>
        </p:spPr>
      </p:pic>
      <p:pic>
        <p:nvPicPr>
          <p:cNvPr id="19" name="Picture 18" descr="A close up of a bird&#10;&#10;Description automatically generated">
            <a:extLst>
              <a:ext uri="{FF2B5EF4-FFF2-40B4-BE49-F238E27FC236}">
                <a16:creationId xmlns:a16="http://schemas.microsoft.com/office/drawing/2014/main" id="{6E64DD65-99DA-456F-BF51-33F4F07A6D7A}"/>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2111" y="968105"/>
            <a:ext cx="2594466" cy="1550757"/>
          </a:xfrm>
          <a:prstGeom prst="rect">
            <a:avLst/>
          </a:prstGeom>
        </p:spPr>
      </p:pic>
      <p:pic>
        <p:nvPicPr>
          <p:cNvPr id="11" name="Picture 10" descr="A close up of a sign&#10;&#10;Description automatically generated">
            <a:extLst>
              <a:ext uri="{FF2B5EF4-FFF2-40B4-BE49-F238E27FC236}">
                <a16:creationId xmlns:a16="http://schemas.microsoft.com/office/drawing/2014/main" id="{9B2345C6-60D6-44CE-B03D-D91B26B0285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27287" y="209550"/>
            <a:ext cx="1192426" cy="539781"/>
          </a:xfrm>
          <a:prstGeom prst="rect">
            <a:avLst/>
          </a:prstGeom>
        </p:spPr>
      </p:pic>
    </p:spTree>
    <p:extLst>
      <p:ext uri="{BB962C8B-B14F-4D97-AF65-F5344CB8AC3E}">
        <p14:creationId xmlns:p14="http://schemas.microsoft.com/office/powerpoint/2010/main" val="1869828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2">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195918" y="3433482"/>
            <a:ext cx="5654512" cy="1424870"/>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3" name="Text Box 14">
            <a:extLst>
              <a:ext uri="{FF2B5EF4-FFF2-40B4-BE49-F238E27FC236}">
                <a16:creationId xmlns:a16="http://schemas.microsoft.com/office/drawing/2014/main" id="{AD379E67-B8BC-42E0-A7CC-9BA53BE54026}"/>
              </a:ext>
            </a:extLst>
          </p:cNvPr>
          <p:cNvSpPr txBox="1">
            <a:spLocks noChangeArrowheads="1"/>
          </p:cNvSpPr>
          <p:nvPr/>
        </p:nvSpPr>
        <p:spPr bwMode="auto">
          <a:xfrm>
            <a:off x="3151912" y="4314424"/>
            <a:ext cx="5654511" cy="58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b">
            <a:normAutofit fontScale="55000" lnSpcReduction="20000"/>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lnSpc>
                <a:spcPct val="90000"/>
              </a:lnSpc>
              <a:spcBef>
                <a:spcPct val="0"/>
              </a:spcBef>
              <a:spcAft>
                <a:spcPts val="450"/>
              </a:spcAft>
              <a:buNone/>
              <a:defRPr/>
            </a:pPr>
            <a:r>
              <a:rPr lang="en-US" altLang="en-US" sz="4350" b="1" dirty="0">
                <a:solidFill>
                  <a:srgbClr val="FFFFFF"/>
                </a:solidFill>
                <a:latin typeface="Calibri Light" panose="020F0302020204030204"/>
              </a:rPr>
              <a:t>Gunstock Ranch </a:t>
            </a:r>
          </a:p>
          <a:p>
            <a:pPr algn="ctr" defTabSz="685800">
              <a:lnSpc>
                <a:spcPct val="90000"/>
              </a:lnSpc>
              <a:spcBef>
                <a:spcPct val="0"/>
              </a:spcBef>
              <a:spcAft>
                <a:spcPts val="450"/>
              </a:spcAft>
              <a:buNone/>
              <a:defRPr/>
            </a:pPr>
            <a:r>
              <a:rPr lang="en-US" altLang="en-US" sz="2325" b="1" dirty="0">
                <a:solidFill>
                  <a:prstClr val="white"/>
                </a:solidFill>
                <a:latin typeface="Calibri Light" panose="020F0302020204030204"/>
                <a:hlinkClick r:id="rId2">
                  <a:extLst>
                    <a:ext uri="{A12FA001-AC4F-418D-AE19-62706E023703}">
                      <ahyp:hlinkClr xmlns:ahyp="http://schemas.microsoft.com/office/drawing/2018/hyperlinkcolor" val="tx"/>
                    </a:ext>
                  </a:extLst>
                </a:hlinkClick>
              </a:rPr>
              <a:t>www.gunstockranch.com</a:t>
            </a:r>
            <a:endParaRPr lang="en-US" altLang="en-US" sz="2325" b="1" dirty="0">
              <a:solidFill>
                <a:prstClr val="white"/>
              </a:solidFill>
              <a:latin typeface="Calibri Light" panose="020F0302020204030204"/>
            </a:endParaRPr>
          </a:p>
        </p:txBody>
      </p:sp>
      <p:pic>
        <p:nvPicPr>
          <p:cNvPr id="15" name="Picture 14" descr="A group of people posing for a picture&#10;&#10;Description automatically generated">
            <a:extLst>
              <a:ext uri="{FF2B5EF4-FFF2-40B4-BE49-F238E27FC236}">
                <a16:creationId xmlns:a16="http://schemas.microsoft.com/office/drawing/2014/main" id="{6ECCF6B5-C182-49B4-BDCB-9DA6724F15E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8227" y="241301"/>
            <a:ext cx="2848178" cy="1507913"/>
          </a:xfrm>
          <a:prstGeom prst="rect">
            <a:avLst/>
          </a:prstGeom>
        </p:spPr>
      </p:pic>
      <p:pic>
        <p:nvPicPr>
          <p:cNvPr id="11" name="Picture 10" descr="A group of people in a field&#10;&#10;Description automatically generated">
            <a:extLst>
              <a:ext uri="{FF2B5EF4-FFF2-40B4-BE49-F238E27FC236}">
                <a16:creationId xmlns:a16="http://schemas.microsoft.com/office/drawing/2014/main" id="{DC498EA1-85E7-47DE-AD73-28F9A3BADAA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
          <a:stretch/>
        </p:blipFill>
        <p:spPr>
          <a:xfrm>
            <a:off x="3151912" y="241300"/>
            <a:ext cx="2845104" cy="3083492"/>
          </a:xfrm>
          <a:prstGeom prst="rect">
            <a:avLst/>
          </a:prstGeom>
        </p:spPr>
      </p:pic>
      <p:pic>
        <p:nvPicPr>
          <p:cNvPr id="17" name="Picture 16" descr="A group of people riding on the back of a horse&#10;&#10;Description automatically generated">
            <a:extLst>
              <a:ext uri="{FF2B5EF4-FFF2-40B4-BE49-F238E27FC236}">
                <a16:creationId xmlns:a16="http://schemas.microsoft.com/office/drawing/2014/main" id="{4BEC6796-53C7-46E9-A4A4-EA32C720D55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64632" y="241300"/>
            <a:ext cx="2848488" cy="1507914"/>
          </a:xfrm>
          <a:prstGeom prst="rect">
            <a:avLst/>
          </a:prstGeom>
        </p:spPr>
      </p:pic>
      <p:pic>
        <p:nvPicPr>
          <p:cNvPr id="21" name="Picture 20" descr="A person sitting in a field&#10;&#10;Description automatically generated">
            <a:extLst>
              <a:ext uri="{FF2B5EF4-FFF2-40B4-BE49-F238E27FC236}">
                <a16:creationId xmlns:a16="http://schemas.microsoft.com/office/drawing/2014/main" id="{93115914-210F-43C6-87E0-F7B54E06ECD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38226" y="1816573"/>
            <a:ext cx="2846070" cy="1510353"/>
          </a:xfrm>
          <a:prstGeom prst="rect">
            <a:avLst/>
          </a:prstGeom>
        </p:spPr>
      </p:pic>
      <p:cxnSp>
        <p:nvCxnSpPr>
          <p:cNvPr id="38" name="Straight Connector 34">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39951" y="4270573"/>
            <a:ext cx="4114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pic>
        <p:nvPicPr>
          <p:cNvPr id="19" name="Picture 18" descr="A person riding on the back of a truck&#10;&#10;Description automatically generated">
            <a:extLst>
              <a:ext uri="{FF2B5EF4-FFF2-40B4-BE49-F238E27FC236}">
                <a16:creationId xmlns:a16="http://schemas.microsoft.com/office/drawing/2014/main" id="{43905010-14FE-4132-9F60-BE1A299A0EF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38226" y="3394288"/>
            <a:ext cx="2846070" cy="1507913"/>
          </a:xfrm>
          <a:prstGeom prst="rect">
            <a:avLst/>
          </a:prstGeom>
        </p:spPr>
      </p:pic>
      <p:sp>
        <p:nvSpPr>
          <p:cNvPr id="2" name="Rectangle 1">
            <a:extLst>
              <a:ext uri="{FF2B5EF4-FFF2-40B4-BE49-F238E27FC236}">
                <a16:creationId xmlns:a16="http://schemas.microsoft.com/office/drawing/2014/main" id="{8B4F0046-6A82-4FB6-8D87-4539C9FAD49E}"/>
              </a:ext>
            </a:extLst>
          </p:cNvPr>
          <p:cNvSpPr/>
          <p:nvPr/>
        </p:nvSpPr>
        <p:spPr>
          <a:xfrm>
            <a:off x="3195918" y="3515057"/>
            <a:ext cx="5654511" cy="646523"/>
          </a:xfrm>
          <a:prstGeom prst="rect">
            <a:avLst/>
          </a:prstGeom>
        </p:spPr>
        <p:txBody>
          <a:bodyPr vert="horz" lIns="68580" tIns="34290" rIns="68580" bIns="34290" rtlCol="0" anchor="b">
            <a:normAutofit/>
          </a:bodyPr>
          <a:lstStyle/>
          <a:p>
            <a:pPr algn="ctr" defTabSz="685800">
              <a:lnSpc>
                <a:spcPct val="90000"/>
              </a:lnSpc>
              <a:spcBef>
                <a:spcPct val="0"/>
              </a:spcBef>
              <a:spcAft>
                <a:spcPts val="450"/>
              </a:spcAft>
              <a:defRPr/>
            </a:pPr>
            <a:r>
              <a:rPr lang="en-US" sz="3600" b="1" dirty="0">
                <a:solidFill>
                  <a:srgbClr val="FFFFFF"/>
                </a:solidFill>
                <a:latin typeface="Calibri Light" panose="020F0302020204030204"/>
              </a:rPr>
              <a:t>NORTH SHORE</a:t>
            </a:r>
          </a:p>
        </p:txBody>
      </p:sp>
      <p:pic>
        <p:nvPicPr>
          <p:cNvPr id="2050" name="Picture 2">
            <a:extLst>
              <a:ext uri="{FF2B5EF4-FFF2-40B4-BE49-F238E27FC236}">
                <a16:creationId xmlns:a16="http://schemas.microsoft.com/office/drawing/2014/main" id="{10ECB999-101E-4E75-B73F-929BC50DF261}"/>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6037704" y="1793063"/>
            <a:ext cx="2868070" cy="15085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close up of a sign&#10;&#10;Description automatically generated">
            <a:extLst>
              <a:ext uri="{FF2B5EF4-FFF2-40B4-BE49-F238E27FC236}">
                <a16:creationId xmlns:a16="http://schemas.microsoft.com/office/drawing/2014/main" id="{6CDE3049-A564-479E-BE0A-CD104DE072D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153399" y="109434"/>
            <a:ext cx="897087" cy="406089"/>
          </a:xfrm>
          <a:prstGeom prst="rect">
            <a:avLst/>
          </a:prstGeom>
        </p:spPr>
      </p:pic>
    </p:spTree>
    <p:extLst>
      <p:ext uri="{BB962C8B-B14F-4D97-AF65-F5344CB8AC3E}">
        <p14:creationId xmlns:p14="http://schemas.microsoft.com/office/powerpoint/2010/main" val="1404037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FF6765-33E2-A447-8C22-703E95200B50}"/>
              </a:ext>
            </a:extLst>
          </p:cNvPr>
          <p:cNvSpPr txBox="1"/>
          <p:nvPr/>
        </p:nvSpPr>
        <p:spPr>
          <a:xfrm>
            <a:off x="228600" y="226405"/>
            <a:ext cx="7086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6671"/>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CENTRAL </a:t>
            </a:r>
            <a:r>
              <a:rPr kumimoji="0" lang="en-US" sz="4000" b="0" i="0" u="none" strike="noStrike" kern="1200" cap="all" spc="0" normalizeH="0" baseline="0" noProof="0" dirty="0">
                <a:ln>
                  <a:noFill/>
                </a:ln>
                <a:solidFill>
                  <a:srgbClr val="006671"/>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O‘ahu </a:t>
            </a:r>
            <a:endParaRPr kumimoji="0" lang="en-US" sz="4000" b="0" i="0" u="none" strike="noStrike" kern="1200" cap="all"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7" name="Picture 6">
            <a:extLst>
              <a:ext uri="{FF2B5EF4-FFF2-40B4-BE49-F238E27FC236}">
                <a16:creationId xmlns:a16="http://schemas.microsoft.com/office/drawing/2014/main" id="{0F2C73E0-30F8-4524-AEDA-C2D49FF05D8F}"/>
              </a:ext>
            </a:extLst>
          </p:cNvPr>
          <p:cNvPicPr>
            <a:picLocks noChangeAspect="1"/>
          </p:cNvPicPr>
          <p:nvPr/>
        </p:nvPicPr>
        <p:blipFill rotWithShape="1">
          <a:blip r:embed="rId3" cstate="screen">
            <a:lum bright="70000" contrast="-70000"/>
            <a:extLst>
              <a:ext uri="{28A0092B-C50C-407E-A947-70E740481C1C}">
                <a14:useLocalDpi xmlns:a14="http://schemas.microsoft.com/office/drawing/2010/main"/>
              </a:ext>
            </a:extLst>
          </a:blip>
          <a:srcRect/>
          <a:stretch/>
        </p:blipFill>
        <p:spPr>
          <a:xfrm>
            <a:off x="3600450" y="948987"/>
            <a:ext cx="5543550" cy="4171950"/>
          </a:xfrm>
          <a:prstGeom prst="rect">
            <a:avLst/>
          </a:prstGeom>
        </p:spPr>
      </p:pic>
      <p:sp>
        <p:nvSpPr>
          <p:cNvPr id="9" name="Text Box 5">
            <a:extLst>
              <a:ext uri="{FF2B5EF4-FFF2-40B4-BE49-F238E27FC236}">
                <a16:creationId xmlns:a16="http://schemas.microsoft.com/office/drawing/2014/main" id="{F89877D0-259C-4D25-B36E-CBC1BB4C42A6}"/>
              </a:ext>
            </a:extLst>
          </p:cNvPr>
          <p:cNvSpPr txBox="1">
            <a:spLocks noChangeArrowheads="1"/>
          </p:cNvSpPr>
          <p:nvPr/>
        </p:nvSpPr>
        <p:spPr bwMode="auto">
          <a:xfrm>
            <a:off x="6294940" y="971551"/>
            <a:ext cx="2737066" cy="402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108585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342900" rtl="0" eaLnBrk="1" fontAlgn="auto" latinLnBrk="0" hangingPunct="1">
              <a:lnSpc>
                <a:spcPct val="100000"/>
              </a:lnSpc>
              <a:spcBef>
                <a:spcPct val="0"/>
              </a:spcBef>
              <a:spcAft>
                <a:spcPts val="0"/>
              </a:spcAft>
              <a:buClrTx/>
              <a:buSzTx/>
              <a:buFontTx/>
              <a:buNone/>
              <a:tabLst/>
              <a:defRPr/>
            </a:pPr>
            <a:r>
              <a:rPr kumimoji="0" lang="en-US" altLang="en-US" sz="2625" b="1"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Kō Hana Distillers</a:t>
            </a:r>
          </a:p>
          <a:p>
            <a:pPr marL="0" marR="0" lvl="0" indent="0" algn="ctr" defTabSz="342900" rtl="0" eaLnBrk="1" fontAlgn="auto" latinLnBrk="0" hangingPunct="1">
              <a:lnSpc>
                <a:spcPct val="100000"/>
              </a:lnSpc>
              <a:spcBef>
                <a:spcPct val="0"/>
              </a:spcBef>
              <a:spcAft>
                <a:spcPts val="0"/>
              </a:spcAft>
              <a:buClrTx/>
              <a:buSzTx/>
              <a:buFontTx/>
              <a:buNone/>
              <a:tabLst/>
              <a:defRPr/>
            </a:pPr>
            <a:r>
              <a:rPr kumimoji="0" lang="en-US" altLang="en-U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www.kohanarum.com</a:t>
            </a:r>
          </a:p>
          <a:p>
            <a:pPr marL="0" marR="0" lvl="0" indent="0" algn="ctr" defTabSz="342900" rtl="0" eaLnBrk="1" fontAlgn="auto" latinLnBrk="0" hangingPunct="1">
              <a:lnSpc>
                <a:spcPct val="100000"/>
              </a:lnSpc>
              <a:spcBef>
                <a:spcPct val="0"/>
              </a:spcBef>
              <a:spcAft>
                <a:spcPts val="0"/>
              </a:spcAft>
              <a:buClrTx/>
              <a:buSzTx/>
              <a:buFontTx/>
              <a:buNone/>
              <a:tabLst/>
              <a:defRPr/>
            </a:pPr>
            <a:endParaRPr kumimoji="0" lang="en-US"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342900" rtl="0" eaLnBrk="1" fontAlgn="auto" latinLnBrk="0" hangingPunct="1">
              <a:lnSpc>
                <a:spcPct val="15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Agricole Rum Tours </a:t>
            </a:r>
            <a:r>
              <a:rPr kumimoji="0" lang="en-US" alt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Farm to bottle |Small batch| Single variety |Hand crafted | Hawaiian Agricole Rum.</a:t>
            </a:r>
          </a:p>
          <a:p>
            <a:pPr marL="0" marR="0" lvl="0" indent="0" algn="ctr" defTabSz="342900" rtl="0" eaLnBrk="1" fontAlgn="auto" latinLnBrk="0" hangingPunct="1">
              <a:lnSpc>
                <a:spcPct val="150000"/>
              </a:lnSpc>
              <a:spcBef>
                <a:spcPct val="0"/>
              </a:spcBef>
              <a:spcAft>
                <a:spcPts val="0"/>
              </a:spcAft>
              <a:buClrTx/>
              <a:buSzTx/>
              <a:buFontTx/>
              <a:buNone/>
              <a:tabLst/>
              <a:defRPr/>
            </a:pPr>
            <a:r>
              <a:rPr kumimoji="0" lang="en-US" alt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Farm | Private Tours. Tastings. Special Events</a:t>
            </a:r>
          </a:p>
        </p:txBody>
      </p:sp>
      <p:pic>
        <p:nvPicPr>
          <p:cNvPr id="11" name="Picture 10" descr="A close up of text on a white background&#10;&#10;Description automatically generated">
            <a:extLst>
              <a:ext uri="{FF2B5EF4-FFF2-40B4-BE49-F238E27FC236}">
                <a16:creationId xmlns:a16="http://schemas.microsoft.com/office/drawing/2014/main" id="{55A71371-B061-496D-B2C9-5DB4601E480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908" y="948987"/>
            <a:ext cx="3173151" cy="2235368"/>
          </a:xfrm>
          <a:prstGeom prst="rect">
            <a:avLst/>
          </a:prstGeom>
        </p:spPr>
      </p:pic>
      <p:pic>
        <p:nvPicPr>
          <p:cNvPr id="12" name="Picture 11" descr="A group of people posing for the camera&#10;&#10;Description automatically generated">
            <a:extLst>
              <a:ext uri="{FF2B5EF4-FFF2-40B4-BE49-F238E27FC236}">
                <a16:creationId xmlns:a16="http://schemas.microsoft.com/office/drawing/2014/main" id="{ECD2E0E9-2CFB-4C2D-851F-2047085D4E4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666" y="3200400"/>
            <a:ext cx="3170394" cy="1927055"/>
          </a:xfrm>
          <a:prstGeom prst="rect">
            <a:avLst/>
          </a:prstGeom>
        </p:spPr>
      </p:pic>
      <p:pic>
        <p:nvPicPr>
          <p:cNvPr id="13" name="Picture 12" descr="A group of people standing next to a palm tree&#10;&#10;Description automatically generated">
            <a:extLst>
              <a:ext uri="{FF2B5EF4-FFF2-40B4-BE49-F238E27FC236}">
                <a16:creationId xmlns:a16="http://schemas.microsoft.com/office/drawing/2014/main" id="{133EA849-3CDA-4790-A23C-FCDB97103D1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271505" y="948987"/>
            <a:ext cx="3023435" cy="2235368"/>
          </a:xfrm>
          <a:prstGeom prst="rect">
            <a:avLst/>
          </a:prstGeom>
        </p:spPr>
      </p:pic>
      <p:pic>
        <p:nvPicPr>
          <p:cNvPr id="14" name="Picture 13" descr="A group of people sitting at a table with wine glasses&#10;&#10;Description automatically generated">
            <a:extLst>
              <a:ext uri="{FF2B5EF4-FFF2-40B4-BE49-F238E27FC236}">
                <a16:creationId xmlns:a16="http://schemas.microsoft.com/office/drawing/2014/main" id="{ACA716A9-4429-4CE7-9F69-84678E08E40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271505" y="3204646"/>
            <a:ext cx="3023435" cy="1922810"/>
          </a:xfrm>
          <a:prstGeom prst="rect">
            <a:avLst/>
          </a:prstGeom>
        </p:spPr>
      </p:pic>
    </p:spTree>
    <p:extLst>
      <p:ext uri="{BB962C8B-B14F-4D97-AF65-F5344CB8AC3E}">
        <p14:creationId xmlns:p14="http://schemas.microsoft.com/office/powerpoint/2010/main" val="2694173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AD9D59A-156A-416F-AADB-6DAC0F033A48}"/>
              </a:ext>
            </a:extLst>
          </p:cNvPr>
          <p:cNvSpPr/>
          <p:nvPr/>
        </p:nvSpPr>
        <p:spPr>
          <a:xfrm>
            <a:off x="3429000" y="1047750"/>
            <a:ext cx="1219200" cy="1295400"/>
          </a:xfrm>
          <a:prstGeom prst="ellipse">
            <a:avLst/>
          </a:prstGeom>
          <a:no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w="76200">
                <a:solidFill>
                  <a:prstClr val="black"/>
                </a:solidFill>
              </a:ln>
              <a:solidFill>
                <a:srgbClr val="FFFFFF"/>
              </a:solidFill>
              <a:effectLst/>
              <a:uLnTx/>
              <a:uFillTx/>
              <a:latin typeface="Calibri"/>
              <a:ea typeface="+mn-ea"/>
              <a:cs typeface="+mn-cs"/>
            </a:endParaRPr>
          </a:p>
        </p:txBody>
      </p:sp>
      <p:sp>
        <p:nvSpPr>
          <p:cNvPr id="5" name="TextBox 4">
            <a:extLst>
              <a:ext uri="{FF2B5EF4-FFF2-40B4-BE49-F238E27FC236}">
                <a16:creationId xmlns:a16="http://schemas.microsoft.com/office/drawing/2014/main" id="{C17810C1-6A6F-4541-B761-BB987AF0C5A0}"/>
              </a:ext>
            </a:extLst>
          </p:cNvPr>
          <p:cNvSpPr txBox="1"/>
          <p:nvPr/>
        </p:nvSpPr>
        <p:spPr>
          <a:xfrm>
            <a:off x="76200" y="2834431"/>
            <a:ext cx="4572000" cy="14784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6671"/>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SIX UNIQUE VISITABLE ISLANDS</a:t>
            </a:r>
            <a:r>
              <a:rPr kumimoji="0" lang="en-US" sz="2000" b="1" i="0" u="none" strike="noStrike" kern="1200" cap="none" spc="0" normalizeH="0" baseline="0" noProof="0" dirty="0">
                <a:ln>
                  <a:noFill/>
                </a:ln>
                <a:solidFill>
                  <a:srgbClr val="006671"/>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 </a:t>
            </a:r>
            <a:endParaRPr kumimoji="0" lang="en-US" sz="2000" b="1" i="0"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7" name="Picture 6" descr="A picture containing drawing, sign&#10;&#10;Description automatically generated">
            <a:extLst>
              <a:ext uri="{FF2B5EF4-FFF2-40B4-BE49-F238E27FC236}">
                <a16:creationId xmlns:a16="http://schemas.microsoft.com/office/drawing/2014/main" id="{0CFB0E5F-95BC-42A3-BDAD-6BFC41522B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56764" y="209550"/>
            <a:ext cx="1558636" cy="685800"/>
          </a:xfrm>
          <a:prstGeom prst="rect">
            <a:avLst/>
          </a:prstGeom>
        </p:spPr>
      </p:pic>
    </p:spTree>
    <p:extLst>
      <p:ext uri="{BB962C8B-B14F-4D97-AF65-F5344CB8AC3E}">
        <p14:creationId xmlns:p14="http://schemas.microsoft.com/office/powerpoint/2010/main" val="3730398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Ohau Presntation    Aloha Canada Dec 2023">
            <a:hlinkClick r:id="" action="ppaction://media"/>
            <a:extLst>
              <a:ext uri="{FF2B5EF4-FFF2-40B4-BE49-F238E27FC236}">
                <a16:creationId xmlns:a16="http://schemas.microsoft.com/office/drawing/2014/main" id="{B5DDCD9C-A683-257B-73C3-FDD03784D7CB}"/>
              </a:ext>
            </a:extLst>
          </p:cNvPr>
          <p:cNvPicPr>
            <a:picLocks noRot="1" noChangeAspect="1"/>
          </p:cNvPicPr>
          <p:nvPr>
            <a:videoFile r:link="rId1"/>
          </p:nvPr>
        </p:nvPicPr>
        <p:blipFill>
          <a:blip r:embed="rId3"/>
          <a:stretch>
            <a:fillRect/>
          </a:stretch>
        </p:blipFill>
        <p:spPr>
          <a:xfrm>
            <a:off x="21492" y="-5373"/>
            <a:ext cx="9110663" cy="5143500"/>
          </a:xfrm>
          <a:prstGeom prst="rect">
            <a:avLst/>
          </a:prstGeom>
        </p:spPr>
      </p:pic>
      <p:sp>
        <p:nvSpPr>
          <p:cNvPr id="4" name="Text Box 5">
            <a:extLst>
              <a:ext uri="{FF2B5EF4-FFF2-40B4-BE49-F238E27FC236}">
                <a16:creationId xmlns:a16="http://schemas.microsoft.com/office/drawing/2014/main" id="{8F077E74-AEF0-AE32-4E13-731FAB923881}"/>
              </a:ext>
            </a:extLst>
          </p:cNvPr>
          <p:cNvSpPr txBox="1">
            <a:spLocks noChangeArrowheads="1"/>
          </p:cNvSpPr>
          <p:nvPr/>
        </p:nvSpPr>
        <p:spPr bwMode="auto">
          <a:xfrm>
            <a:off x="6669646" y="1276350"/>
            <a:ext cx="2286000" cy="3174570"/>
          </a:xfrm>
          <a:prstGeom prst="rect">
            <a:avLst/>
          </a:prstGeom>
          <a:solidFill>
            <a:schemeClr val="accent3">
              <a:lumMod val="20000"/>
              <a:lumOff val="80000"/>
            </a:schemeClr>
          </a:solidFill>
        </p:spPr>
        <p:txBody>
          <a:bodyPr vert="horz" lIns="91440" tIns="45720" rIns="91440" bIns="45720" rtlCol="0" anchor="ctr">
            <a:normAutofit fontScale="92500"/>
          </a:bodyPr>
          <a:lstStyle>
            <a:lvl1pPr>
              <a:spcBef>
                <a:spcPct val="20000"/>
              </a:spcBef>
              <a:buChar char="•"/>
              <a:defRPr sz="3200">
                <a:solidFill>
                  <a:schemeClr val="tx1"/>
                </a:solidFill>
                <a:latin typeface="Arial" panose="020B0604020202020204" pitchFamily="34" charset="0"/>
              </a:defRPr>
            </a:lvl1pPr>
            <a:lvl2pPr marL="108585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6671"/>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THE LINEUP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6671"/>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WAI KAI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6671"/>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www.atthelineup.com</a:t>
            </a:r>
            <a:endParaRPr kumimoji="0" lang="en-US" sz="900" b="0" i="0" u="none" strike="noStrike" kern="1200" cap="all"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ctr" defTabSz="914400" rtl="0" eaLnBrk="1" fontAlgn="auto" latinLnBrk="0" hangingPunct="1">
              <a:lnSpc>
                <a:spcPct val="160000"/>
              </a:lnSpc>
              <a:spcBef>
                <a:spcPct val="0"/>
              </a:spcBef>
              <a:spcAft>
                <a:spcPts val="600"/>
              </a:spcAft>
              <a:buClrTx/>
              <a:buSzTx/>
              <a:buFontTx/>
              <a:buNone/>
              <a:tabLst/>
              <a:defRPr/>
            </a:pPr>
            <a:endParaRPr kumimoji="0" lang="it-IT" sz="300" b="0" i="0" u="none" strike="noStrike" kern="1200" cap="none" spc="0" normalizeH="0" baseline="0" noProof="0" dirty="0">
              <a:ln>
                <a:noFill/>
              </a:ln>
              <a:solidFill>
                <a:srgbClr val="006884"/>
              </a:solidFill>
              <a:effectLst/>
              <a:uLnTx/>
              <a:uFillTx/>
              <a:latin typeface="Arial" panose="020B0604020202020204" pitchFamily="34" charset="0"/>
              <a:ea typeface="Arial Unicode MS" pitchFamily="34" charset="-128"/>
              <a:cs typeface="Arial" panose="020B0604020202020204" pitchFamily="34" charset="0"/>
            </a:endParaRPr>
          </a:p>
          <a:p>
            <a:pPr marL="0" marR="0" lvl="0" indent="0" algn="ctr" defTabSz="914400" rtl="0" eaLnBrk="1" fontAlgn="auto" latinLnBrk="0" hangingPunct="1">
              <a:lnSpc>
                <a:spcPct val="160000"/>
              </a:lnSpc>
              <a:spcBef>
                <a:spcPct val="0"/>
              </a:spcBef>
              <a:spcAft>
                <a:spcPts val="600"/>
              </a:spcAft>
              <a:buClrTx/>
              <a:buSzTx/>
              <a:buFontTx/>
              <a:buNone/>
              <a:tabLst/>
              <a:defRPr/>
            </a:pPr>
            <a:r>
              <a:rPr kumimoji="0" lang="it-IT" sz="1100" b="0" i="0" u="none" strike="noStrike" kern="1200" cap="none" spc="0" normalizeH="0" baseline="0" noProof="0" dirty="0">
                <a:ln>
                  <a:noFill/>
                </a:ln>
                <a:solidFill>
                  <a:srgbClr val="006884"/>
                </a:solidFill>
                <a:effectLst/>
                <a:uLnTx/>
                <a:uFillTx/>
                <a:latin typeface="Arial" panose="020B0604020202020204" pitchFamily="34" charset="0"/>
                <a:ea typeface="Arial Unicode MS" pitchFamily="34" charset="-128"/>
                <a:cs typeface="Arial" panose="020B0604020202020204" pitchFamily="34" charset="0"/>
              </a:rPr>
              <a:t>Hawai‘i’s first deep-water standing wave | 52-acre Lagoon for water sports |Four delectable F&amp;B options | Signature Events| VIP cabanas |Diverse event venues |Surf academy |Unique retail shop</a:t>
            </a:r>
          </a:p>
        </p:txBody>
      </p:sp>
      <p:pic>
        <p:nvPicPr>
          <p:cNvPr id="3" name="Picture 2" descr="A close up of a sign&#10;&#10;Description automatically generated">
            <a:extLst>
              <a:ext uri="{FF2B5EF4-FFF2-40B4-BE49-F238E27FC236}">
                <a16:creationId xmlns:a16="http://schemas.microsoft.com/office/drawing/2014/main" id="{05070836-7198-862D-1DAB-1591FDD66F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7200" y="133350"/>
            <a:ext cx="897087" cy="406089"/>
          </a:xfrm>
          <a:prstGeom prst="rect">
            <a:avLst/>
          </a:prstGeom>
        </p:spPr>
      </p:pic>
    </p:spTree>
    <p:extLst>
      <p:ext uri="{BB962C8B-B14F-4D97-AF65-F5344CB8AC3E}">
        <p14:creationId xmlns:p14="http://schemas.microsoft.com/office/powerpoint/2010/main" val="36102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2">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531267" y="2632472"/>
            <a:ext cx="5319162" cy="222587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1CFF6765-33E2-A447-8C22-703E95200B50}"/>
              </a:ext>
            </a:extLst>
          </p:cNvPr>
          <p:cNvSpPr txBox="1"/>
          <p:nvPr/>
        </p:nvSpPr>
        <p:spPr>
          <a:xfrm>
            <a:off x="3766365" y="2724153"/>
            <a:ext cx="4848966" cy="1219196"/>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a:ea typeface="+mn-ea"/>
                <a:cs typeface="+mn-cs"/>
              </a:rPr>
              <a:t>NORTH SHORE | </a:t>
            </a:r>
            <a:r>
              <a:rPr kumimoji="0" lang="en-US" sz="2400" b="0" i="0" u="none" strike="noStrike" kern="1200" cap="all" spc="0" normalizeH="0" baseline="0" noProof="0" dirty="0">
                <a:ln>
                  <a:noFill/>
                </a:ln>
                <a:solidFill>
                  <a:srgbClr val="FFFFFF"/>
                </a:solidFill>
                <a:effectLst/>
                <a:uLnTx/>
                <a:uFillTx/>
                <a:latin typeface="Calibri"/>
                <a:ea typeface="+mn-ea"/>
                <a:cs typeface="+mn-cs"/>
              </a:rPr>
              <a:t>Hale‘iwa</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CONSIDER A WEEKDAY VISIT VS A WEEKEND VISIT IF NOT STAYING ON THE NORTH SHORE </a:t>
            </a:r>
            <a:endParaRPr kumimoji="0" lang="en-US" sz="3200" b="0" i="0" u="none" strike="noStrike" kern="1200" cap="all" spc="0" normalizeH="0" baseline="0" noProof="0" dirty="0">
              <a:ln>
                <a:noFill/>
              </a:ln>
              <a:solidFill>
                <a:prstClr val="white"/>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8A58A27D-1CF0-4120-94F3-87E8CECE816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4"/>
          <a:stretch/>
        </p:blipFill>
        <p:spPr>
          <a:xfrm>
            <a:off x="238226" y="241299"/>
            <a:ext cx="3113761" cy="2270126"/>
          </a:xfrm>
          <a:prstGeom prst="rect">
            <a:avLst/>
          </a:prstGeom>
        </p:spPr>
      </p:pic>
      <p:pic>
        <p:nvPicPr>
          <p:cNvPr id="2" name="Picture 1" descr="A car on the road&#10;&#10;Description automatically generated with low confidence">
            <a:extLst>
              <a:ext uri="{FF2B5EF4-FFF2-40B4-BE49-F238E27FC236}">
                <a16:creationId xmlns:a16="http://schemas.microsoft.com/office/drawing/2014/main" id="{9BC6221B-55CA-49D3-AF34-E085BC9D84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79216" y="241299"/>
            <a:ext cx="2654982" cy="2239364"/>
          </a:xfrm>
          <a:prstGeom prst="rect">
            <a:avLst/>
          </a:prstGeom>
        </p:spPr>
      </p:pic>
      <p:pic>
        <p:nvPicPr>
          <p:cNvPr id="9" name="Picture 8" descr="A group of people on a rocky beach&#10;&#10;Description automatically generated with medium confidence">
            <a:extLst>
              <a:ext uri="{FF2B5EF4-FFF2-40B4-BE49-F238E27FC236}">
                <a16:creationId xmlns:a16="http://schemas.microsoft.com/office/drawing/2014/main" id="{953AFB91-1C38-42AB-B8F6-54CC54B8071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61427" y="241300"/>
            <a:ext cx="2651693" cy="2239364"/>
          </a:xfrm>
          <a:prstGeom prst="rect">
            <a:avLst/>
          </a:prstGeom>
        </p:spPr>
      </p:pic>
      <p:cxnSp>
        <p:nvCxnSpPr>
          <p:cNvPr id="58" name="Straight Connector 54">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53715" y="4082314"/>
            <a:ext cx="48006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descr="A couple of men carrying surfboards on a beach&#10;&#10;Description automatically generated with medium confidence">
            <a:extLst>
              <a:ext uri="{FF2B5EF4-FFF2-40B4-BE49-F238E27FC236}">
                <a16:creationId xmlns:a16="http://schemas.microsoft.com/office/drawing/2014/main" id="{2572FDC8-2A19-4A83-AD87-9E6C17F9DC4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4" b="-4"/>
          <a:stretch/>
        </p:blipFill>
        <p:spPr>
          <a:xfrm>
            <a:off x="238226" y="2632074"/>
            <a:ext cx="3120339" cy="2270125"/>
          </a:xfrm>
          <a:prstGeom prst="rect">
            <a:avLst/>
          </a:prstGeom>
        </p:spPr>
      </p:pic>
      <p:pic>
        <p:nvPicPr>
          <p:cNvPr id="7" name="Picture 6" descr="A close up of a sign&#10;&#10;Description automatically generated">
            <a:extLst>
              <a:ext uri="{FF2B5EF4-FFF2-40B4-BE49-F238E27FC236}">
                <a16:creationId xmlns:a16="http://schemas.microsoft.com/office/drawing/2014/main" id="{A578ED27-A7D6-4909-B5D9-D90FED2C93C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53399" y="109434"/>
            <a:ext cx="897087" cy="406089"/>
          </a:xfrm>
          <a:prstGeom prst="rect">
            <a:avLst/>
          </a:prstGeom>
        </p:spPr>
      </p:pic>
      <p:sp>
        <p:nvSpPr>
          <p:cNvPr id="56" name="TextBox 55">
            <a:extLst>
              <a:ext uri="{FF2B5EF4-FFF2-40B4-BE49-F238E27FC236}">
                <a16:creationId xmlns:a16="http://schemas.microsoft.com/office/drawing/2014/main" id="{437AADCA-31F7-48B0-BBE4-2E87527DDC13}"/>
              </a:ext>
            </a:extLst>
          </p:cNvPr>
          <p:cNvSpPr txBox="1"/>
          <p:nvPr/>
        </p:nvSpPr>
        <p:spPr>
          <a:xfrm>
            <a:off x="3853715" y="4171950"/>
            <a:ext cx="4848966" cy="710472"/>
          </a:xfrm>
          <a:prstGeom prst="rect">
            <a:avLst/>
          </a:prstGeom>
        </p:spPr>
        <p:txBody>
          <a:bodyPr vert="horz" lIns="91440" tIns="45720" rIns="91440" bIns="45720" rtlCol="0" anchor="b">
            <a:normAutofit fontScale="92500" lnSpcReduction="10000"/>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libri"/>
                <a:ea typeface="+mn-ea"/>
                <a:cs typeface="+mn-cs"/>
              </a:rPr>
              <a:t>Enhancing the residents’ quality of life and improving the visitor experience </a:t>
            </a:r>
            <a:r>
              <a:rPr kumimoji="0" lang="en-US" sz="3200" b="0" i="1" u="none" strike="noStrike" kern="1200" cap="all" spc="0" normalizeH="0" baseline="0" noProof="0" dirty="0">
                <a:ln>
                  <a:noFill/>
                </a:ln>
                <a:solidFill>
                  <a:prstClr val="white"/>
                </a:solidFill>
                <a:effectLst/>
                <a:uLnTx/>
                <a:uFillTx/>
                <a:latin typeface="Calibri"/>
                <a:ea typeface="+mn-ea"/>
                <a:cs typeface="+mn-cs"/>
              </a:rPr>
              <a:t> </a:t>
            </a:r>
          </a:p>
        </p:txBody>
      </p:sp>
      <p:sp>
        <p:nvSpPr>
          <p:cNvPr id="6" name="TextBox 5">
            <a:extLst>
              <a:ext uri="{FF2B5EF4-FFF2-40B4-BE49-F238E27FC236}">
                <a16:creationId xmlns:a16="http://schemas.microsoft.com/office/drawing/2014/main" id="{86C30C6F-25A9-565A-E44D-972091BD7A8B}"/>
              </a:ext>
            </a:extLst>
          </p:cNvPr>
          <p:cNvSpPr txBox="1"/>
          <p:nvPr/>
        </p:nvSpPr>
        <p:spPr>
          <a:xfrm>
            <a:off x="3766365" y="2650318"/>
            <a:ext cx="4572000"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chemeClr val="bg1">
                    <a:lumMod val="95000"/>
                  </a:schemeClr>
                </a:solidFill>
                <a:effectLst/>
                <a:uLnTx/>
                <a:uFillTx/>
                <a:latin typeface="Arial Unicode MS" pitchFamily="34" charset="-128"/>
                <a:ea typeface="Arial Unicode MS" pitchFamily="34" charset="-128"/>
                <a:cs typeface="Arial Unicode MS" pitchFamily="34" charset="-128"/>
              </a:rPr>
              <a:t>MĀLAMA </a:t>
            </a:r>
            <a:r>
              <a:rPr kumimoji="0" lang="en-US" sz="1800" b="1" i="0" u="none" strike="noStrike" kern="1200" cap="all" spc="0" normalizeH="0" baseline="0" noProof="0" dirty="0">
                <a:ln>
                  <a:noFill/>
                </a:ln>
                <a:solidFill>
                  <a:schemeClr val="bg1">
                    <a:lumMod val="95000"/>
                  </a:schemeClr>
                </a:solidFill>
                <a:effectLst/>
                <a:uLnTx/>
                <a:uFillTx/>
                <a:latin typeface="Arial Unicode MS" pitchFamily="34" charset="-128"/>
                <a:ea typeface="Arial Unicode MS" pitchFamily="34" charset="-128"/>
                <a:cs typeface="Arial Unicode MS" pitchFamily="34" charset="-128"/>
              </a:rPr>
              <a:t>O‘ahu</a:t>
            </a:r>
          </a:p>
        </p:txBody>
      </p:sp>
    </p:spTree>
    <p:extLst>
      <p:ext uri="{BB962C8B-B14F-4D97-AF65-F5344CB8AC3E}">
        <p14:creationId xmlns:p14="http://schemas.microsoft.com/office/powerpoint/2010/main" val="2134205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68">
            <a:extLst>
              <a:ext uri="{FF2B5EF4-FFF2-40B4-BE49-F238E27FC236}">
                <a16:creationId xmlns:a16="http://schemas.microsoft.com/office/drawing/2014/main" id="{A7C5F937-FDA4-49FD-A135-03738460F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70">
            <a:extLst>
              <a:ext uri="{FF2B5EF4-FFF2-40B4-BE49-F238E27FC236}">
                <a16:creationId xmlns:a16="http://schemas.microsoft.com/office/drawing/2014/main" id="{F515E37C-522A-423F-B958-36BF66141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A11BBD6-EFC0-4312-9BBA-BBD0855CF4AD}"/>
              </a:ext>
            </a:extLst>
          </p:cNvPr>
          <p:cNvSpPr txBox="1"/>
          <p:nvPr/>
        </p:nvSpPr>
        <p:spPr>
          <a:xfrm>
            <a:off x="93514" y="3439040"/>
            <a:ext cx="2944580" cy="120015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Arial Unicode MS"/>
                <a:ea typeface="+mn-ea"/>
                <a:cs typeface="+mn-cs"/>
              </a:rPr>
              <a:t>LEEWARD COAST</a:t>
            </a:r>
          </a:p>
        </p:txBody>
      </p:sp>
      <p:pic>
        <p:nvPicPr>
          <p:cNvPr id="4" name="Picture 3" descr="A picture containing outdoor, nature, water, rock&#10;&#10;Description automatically generated">
            <a:extLst>
              <a:ext uri="{FF2B5EF4-FFF2-40B4-BE49-F238E27FC236}">
                <a16:creationId xmlns:a16="http://schemas.microsoft.com/office/drawing/2014/main" id="{E3D47121-3102-43C0-AE1C-289B13C9C6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20" y="10"/>
            <a:ext cx="4571980" cy="3147200"/>
          </a:xfrm>
          <a:custGeom>
            <a:avLst/>
            <a:gdLst/>
            <a:ahLst/>
            <a:cxnLst/>
            <a:rect l="l" t="t" r="r" b="b"/>
            <a:pathLst>
              <a:path w="6005375" h="4196281">
                <a:moveTo>
                  <a:pt x="0" y="0"/>
                </a:moveTo>
                <a:lnTo>
                  <a:pt x="6000673" y="0"/>
                </a:lnTo>
                <a:lnTo>
                  <a:pt x="5998730" y="19709"/>
                </a:lnTo>
                <a:cubicBezTo>
                  <a:pt x="6001245" y="280059"/>
                  <a:pt x="5986414" y="540409"/>
                  <a:pt x="5999656" y="800631"/>
                </a:cubicBezTo>
                <a:cubicBezTo>
                  <a:pt x="6009854"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2" y="3561638"/>
                  <a:pt x="5989196" y="3805463"/>
                </a:cubicBezTo>
                <a:cubicBezTo>
                  <a:pt x="5985594" y="3872508"/>
                  <a:pt x="5984647" y="3939633"/>
                  <a:pt x="5986348" y="4006695"/>
                </a:cubicBezTo>
                <a:lnTo>
                  <a:pt x="5997254" y="4174633"/>
                </a:lnTo>
                <a:lnTo>
                  <a:pt x="5951600" y="4176620"/>
                </a:lnTo>
                <a:cubicBezTo>
                  <a:pt x="5886701" y="4176651"/>
                  <a:pt x="5821787" y="4174749"/>
                  <a:pt x="5756904" y="4173480"/>
                </a:cubicBezTo>
                <a:cubicBezTo>
                  <a:pt x="5518558" y="4169040"/>
                  <a:pt x="5280085" y="4173480"/>
                  <a:pt x="5042246" y="4150774"/>
                </a:cubicBezTo>
                <a:cubicBezTo>
                  <a:pt x="4977617" y="4144622"/>
                  <a:pt x="4912545" y="4140690"/>
                  <a:pt x="4847599" y="4141467"/>
                </a:cubicBezTo>
                <a:cubicBezTo>
                  <a:pt x="4782654" y="4142244"/>
                  <a:pt x="4717834" y="4147730"/>
                  <a:pt x="4653712" y="4160414"/>
                </a:cubicBezTo>
                <a:cubicBezTo>
                  <a:pt x="4446570" y="4200625"/>
                  <a:pt x="4238795" y="4203162"/>
                  <a:pt x="4029496" y="4186925"/>
                </a:cubicBezTo>
                <a:cubicBezTo>
                  <a:pt x="3943620" y="4180203"/>
                  <a:pt x="3857745" y="4169040"/>
                  <a:pt x="3771488" y="4171196"/>
                </a:cubicBezTo>
                <a:cubicBezTo>
                  <a:pt x="3623584" y="4175129"/>
                  <a:pt x="3475553" y="4167137"/>
                  <a:pt x="3327522" y="4169167"/>
                </a:cubicBezTo>
                <a:cubicBezTo>
                  <a:pt x="3323527" y="4169738"/>
                  <a:pt x="3319442" y="4169205"/>
                  <a:pt x="3315726" y="4167645"/>
                </a:cubicBezTo>
                <a:cubicBezTo>
                  <a:pt x="3278940" y="4142402"/>
                  <a:pt x="3238602" y="4152169"/>
                  <a:pt x="3200548" y="4158765"/>
                </a:cubicBezTo>
                <a:cubicBezTo>
                  <a:pt x="3074081" y="4180710"/>
                  <a:pt x="2947741" y="4191492"/>
                  <a:pt x="2819245" y="4174494"/>
                </a:cubicBezTo>
                <a:cubicBezTo>
                  <a:pt x="2696545" y="4156698"/>
                  <a:pt x="2572095" y="4154478"/>
                  <a:pt x="2448850" y="4167898"/>
                </a:cubicBezTo>
                <a:cubicBezTo>
                  <a:pt x="2279382" y="4187687"/>
                  <a:pt x="2110548" y="4183501"/>
                  <a:pt x="1941461" y="4167898"/>
                </a:cubicBezTo>
                <a:cubicBezTo>
                  <a:pt x="1872836" y="4161556"/>
                  <a:pt x="1803197" y="4150774"/>
                  <a:pt x="1735207" y="4166630"/>
                </a:cubicBezTo>
                <a:cubicBezTo>
                  <a:pt x="1651488" y="4186038"/>
                  <a:pt x="1568022" y="4179695"/>
                  <a:pt x="1484049" y="4175382"/>
                </a:cubicBezTo>
                <a:cubicBezTo>
                  <a:pt x="1377751" y="4169801"/>
                  <a:pt x="1271707" y="4153692"/>
                  <a:pt x="1165028" y="4166376"/>
                </a:cubicBezTo>
                <a:cubicBezTo>
                  <a:pt x="1115684" y="4172211"/>
                  <a:pt x="1066721" y="4181471"/>
                  <a:pt x="1016743" y="4179061"/>
                </a:cubicBezTo>
                <a:cubicBezTo>
                  <a:pt x="878480" y="4172719"/>
                  <a:pt x="740343" y="4165235"/>
                  <a:pt x="601825" y="4166376"/>
                </a:cubicBezTo>
                <a:cubicBezTo>
                  <a:pt x="543856" y="4166757"/>
                  <a:pt x="486267" y="4168659"/>
                  <a:pt x="428552" y="4172845"/>
                </a:cubicBezTo>
                <a:cubicBezTo>
                  <a:pt x="320858" y="4180710"/>
                  <a:pt x="213545" y="4170055"/>
                  <a:pt x="106233" y="4166249"/>
                </a:cubicBezTo>
                <a:lnTo>
                  <a:pt x="0" y="4171008"/>
                </a:lnTo>
                <a:close/>
              </a:path>
            </a:pathLst>
          </a:custGeom>
        </p:spPr>
      </p:pic>
      <p:pic>
        <p:nvPicPr>
          <p:cNvPr id="5" name="Picture 4" descr="A picture containing nature, grass, mountain, shore&#10;&#10;Description automatically generated">
            <a:extLst>
              <a:ext uri="{FF2B5EF4-FFF2-40B4-BE49-F238E27FC236}">
                <a16:creationId xmlns:a16="http://schemas.microsoft.com/office/drawing/2014/main" id="{B3F809D8-3FEA-4FAC-A3EB-E5C9598BAE8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b="-1"/>
          <a:stretch/>
        </p:blipFill>
        <p:spPr>
          <a:xfrm>
            <a:off x="4514850" y="10"/>
            <a:ext cx="4629144" cy="3140743"/>
          </a:xfrm>
          <a:custGeom>
            <a:avLst/>
            <a:gdLst/>
            <a:ahLst/>
            <a:cxnLst/>
            <a:rect l="l" t="t" r="r" b="b"/>
            <a:pathLst>
              <a:path w="6006950" h="4187672">
                <a:moveTo>
                  <a:pt x="9223" y="0"/>
                </a:moveTo>
                <a:lnTo>
                  <a:pt x="6006950" y="0"/>
                </a:lnTo>
                <a:lnTo>
                  <a:pt x="6006950" y="4169490"/>
                </a:lnTo>
                <a:lnTo>
                  <a:pt x="5787907" y="4174448"/>
                </a:lnTo>
                <a:cubicBezTo>
                  <a:pt x="5713866" y="4173475"/>
                  <a:pt x="5639861" y="4169853"/>
                  <a:pt x="5566029" y="4163587"/>
                </a:cubicBezTo>
                <a:cubicBezTo>
                  <a:pt x="5458843" y="4155595"/>
                  <a:pt x="5350768" y="4144559"/>
                  <a:pt x="5244343" y="4164855"/>
                </a:cubicBezTo>
                <a:cubicBezTo>
                  <a:pt x="5127517" y="4187307"/>
                  <a:pt x="5010817" y="4187434"/>
                  <a:pt x="4892977" y="4181726"/>
                </a:cubicBezTo>
                <a:cubicBezTo>
                  <a:pt x="4792260" y="4176906"/>
                  <a:pt x="4691923" y="4151536"/>
                  <a:pt x="4590445" y="4178301"/>
                </a:cubicBezTo>
                <a:cubicBezTo>
                  <a:pt x="4580348" y="4179772"/>
                  <a:pt x="4570061" y="4179341"/>
                  <a:pt x="4560128" y="4177032"/>
                </a:cubicBezTo>
                <a:cubicBezTo>
                  <a:pt x="4449137" y="4161684"/>
                  <a:pt x="4337384" y="4174242"/>
                  <a:pt x="4226013" y="4169929"/>
                </a:cubicBezTo>
                <a:cubicBezTo>
                  <a:pt x="4174640" y="4167899"/>
                  <a:pt x="4122252" y="4169041"/>
                  <a:pt x="4071513" y="4163587"/>
                </a:cubicBezTo>
                <a:cubicBezTo>
                  <a:pt x="3955067" y="4151156"/>
                  <a:pt x="3838874" y="4144559"/>
                  <a:pt x="3723697" y="4173861"/>
                </a:cubicBezTo>
                <a:cubicBezTo>
                  <a:pt x="3690082" y="4181764"/>
                  <a:pt x="3655732" y="4186013"/>
                  <a:pt x="3621204" y="4186546"/>
                </a:cubicBezTo>
                <a:cubicBezTo>
                  <a:pt x="3508437" y="4190605"/>
                  <a:pt x="3396050" y="4182867"/>
                  <a:pt x="3283664" y="4176525"/>
                </a:cubicBezTo>
                <a:cubicBezTo>
                  <a:pt x="3205652" y="4172085"/>
                  <a:pt x="3127768" y="4162445"/>
                  <a:pt x="3049630" y="4170563"/>
                </a:cubicBezTo>
                <a:cubicBezTo>
                  <a:pt x="3004218" y="4175257"/>
                  <a:pt x="2958427" y="4175257"/>
                  <a:pt x="2913015" y="4170563"/>
                </a:cubicBezTo>
                <a:cubicBezTo>
                  <a:pt x="2829321" y="4160758"/>
                  <a:pt x="2744879" y="4158931"/>
                  <a:pt x="2660842" y="4165109"/>
                </a:cubicBezTo>
                <a:cubicBezTo>
                  <a:pt x="2535390" y="4175891"/>
                  <a:pt x="2410065" y="4184897"/>
                  <a:pt x="2284232" y="4167773"/>
                </a:cubicBezTo>
                <a:cubicBezTo>
                  <a:pt x="2212868" y="4156559"/>
                  <a:pt x="2140312" y="4155240"/>
                  <a:pt x="2068592" y="4163840"/>
                </a:cubicBezTo>
                <a:cubicBezTo>
                  <a:pt x="1897729" y="4187814"/>
                  <a:pt x="1726485" y="4180077"/>
                  <a:pt x="1555241" y="4170183"/>
                </a:cubicBezTo>
                <a:cubicBezTo>
                  <a:pt x="1440824" y="4163460"/>
                  <a:pt x="1325901" y="4151156"/>
                  <a:pt x="1211738" y="4167392"/>
                </a:cubicBezTo>
                <a:cubicBezTo>
                  <a:pt x="1066118" y="4187688"/>
                  <a:pt x="920370" y="4180965"/>
                  <a:pt x="774368" y="4175003"/>
                </a:cubicBezTo>
                <a:cubicBezTo>
                  <a:pt x="667182" y="4170563"/>
                  <a:pt x="559869" y="4157117"/>
                  <a:pt x="452430" y="4173734"/>
                </a:cubicBezTo>
                <a:cubicBezTo>
                  <a:pt x="441369" y="4175244"/>
                  <a:pt x="430117" y="4174115"/>
                  <a:pt x="419576" y="4170436"/>
                </a:cubicBezTo>
                <a:cubicBezTo>
                  <a:pt x="378807" y="4157016"/>
                  <a:pt x="335096" y="4155215"/>
                  <a:pt x="293363" y="4165236"/>
                </a:cubicBezTo>
                <a:cubicBezTo>
                  <a:pt x="216367" y="4182106"/>
                  <a:pt x="139497" y="4189463"/>
                  <a:pt x="61105" y="4174115"/>
                </a:cubicBezTo>
                <a:lnTo>
                  <a:pt x="13323" y="4171265"/>
                </a:lnTo>
                <a:lnTo>
                  <a:pt x="28554" y="3843045"/>
                </a:lnTo>
                <a:cubicBezTo>
                  <a:pt x="30457" y="3722610"/>
                  <a:pt x="27412" y="3602256"/>
                  <a:pt x="15626" y="3482187"/>
                </a:cubicBezTo>
                <a:cubicBezTo>
                  <a:pt x="-847" y="3335690"/>
                  <a:pt x="-4304" y="3188124"/>
                  <a:pt x="5296" y="3041068"/>
                </a:cubicBezTo>
                <a:cubicBezTo>
                  <a:pt x="11786" y="2956911"/>
                  <a:pt x="18539" y="2872754"/>
                  <a:pt x="22776" y="2788472"/>
                </a:cubicBezTo>
                <a:cubicBezTo>
                  <a:pt x="28180" y="2668580"/>
                  <a:pt x="25173" y="2548474"/>
                  <a:pt x="13771" y="2428964"/>
                </a:cubicBezTo>
                <a:cubicBezTo>
                  <a:pt x="4237" y="2337829"/>
                  <a:pt x="3177" y="2246070"/>
                  <a:pt x="10593" y="2154757"/>
                </a:cubicBezTo>
                <a:cubicBezTo>
                  <a:pt x="25690" y="1999286"/>
                  <a:pt x="9931" y="1843813"/>
                  <a:pt x="5032" y="1688466"/>
                </a:cubicBezTo>
                <a:cubicBezTo>
                  <a:pt x="-3577" y="1402691"/>
                  <a:pt x="20393" y="1117045"/>
                  <a:pt x="9666" y="831270"/>
                </a:cubicBezTo>
                <a:cubicBezTo>
                  <a:pt x="3841" y="689908"/>
                  <a:pt x="16420" y="548673"/>
                  <a:pt x="9666" y="407311"/>
                </a:cubicBezTo>
                <a:cubicBezTo>
                  <a:pt x="4105" y="306755"/>
                  <a:pt x="397" y="206200"/>
                  <a:pt x="4105" y="105518"/>
                </a:cubicBezTo>
                <a:cubicBezTo>
                  <a:pt x="5164" y="78059"/>
                  <a:pt x="5826" y="50473"/>
                  <a:pt x="9534" y="23396"/>
                </a:cubicBezTo>
                <a:close/>
              </a:path>
            </a:pathLst>
          </a:custGeom>
        </p:spPr>
      </p:pic>
      <p:sp>
        <p:nvSpPr>
          <p:cNvPr id="77" name="sketch line">
            <a:extLst>
              <a:ext uri="{FF2B5EF4-FFF2-40B4-BE49-F238E27FC236}">
                <a16:creationId xmlns:a16="http://schemas.microsoft.com/office/drawing/2014/main" id="{C125E75E-F290-415E-9397-4DAC206C5A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667761" y="3998214"/>
            <a:ext cx="1165860" cy="13716"/>
          </a:xfrm>
          <a:custGeom>
            <a:avLst/>
            <a:gdLst>
              <a:gd name="connsiteX0" fmla="*/ 0 w 1165860"/>
              <a:gd name="connsiteY0" fmla="*/ 0 h 13716"/>
              <a:gd name="connsiteX1" fmla="*/ 606247 w 1165860"/>
              <a:gd name="connsiteY1" fmla="*/ 0 h 13716"/>
              <a:gd name="connsiteX2" fmla="*/ 1165860 w 1165860"/>
              <a:gd name="connsiteY2" fmla="*/ 0 h 13716"/>
              <a:gd name="connsiteX3" fmla="*/ 1165860 w 1165860"/>
              <a:gd name="connsiteY3" fmla="*/ 13716 h 13716"/>
              <a:gd name="connsiteX4" fmla="*/ 594589 w 1165860"/>
              <a:gd name="connsiteY4" fmla="*/ 13716 h 13716"/>
              <a:gd name="connsiteX5" fmla="*/ 0 w 1165860"/>
              <a:gd name="connsiteY5" fmla="*/ 13716 h 13716"/>
              <a:gd name="connsiteX6" fmla="*/ 0 w 1165860"/>
              <a:gd name="connsiteY6" fmla="*/ 0 h 13716"/>
              <a:gd name="connsiteX0" fmla="*/ 0 w 1165860"/>
              <a:gd name="connsiteY0" fmla="*/ 0 h 13716"/>
              <a:gd name="connsiteX1" fmla="*/ 571271 w 1165860"/>
              <a:gd name="connsiteY1" fmla="*/ 0 h 13716"/>
              <a:gd name="connsiteX2" fmla="*/ 1165860 w 1165860"/>
              <a:gd name="connsiteY2" fmla="*/ 0 h 13716"/>
              <a:gd name="connsiteX3" fmla="*/ 1165860 w 1165860"/>
              <a:gd name="connsiteY3" fmla="*/ 13716 h 13716"/>
              <a:gd name="connsiteX4" fmla="*/ 582930 w 1165860"/>
              <a:gd name="connsiteY4" fmla="*/ 13716 h 13716"/>
              <a:gd name="connsiteX5" fmla="*/ 0 w 1165860"/>
              <a:gd name="connsiteY5" fmla="*/ 13716 h 13716"/>
              <a:gd name="connsiteX6" fmla="*/ 0 w 116586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5860" h="13716" fill="none" extrusionOk="0">
                <a:moveTo>
                  <a:pt x="0" y="0"/>
                </a:moveTo>
                <a:cubicBezTo>
                  <a:pt x="162513" y="-11573"/>
                  <a:pt x="293236" y="13784"/>
                  <a:pt x="606247" y="0"/>
                </a:cubicBezTo>
                <a:cubicBezTo>
                  <a:pt x="918540" y="21259"/>
                  <a:pt x="1045080" y="-115"/>
                  <a:pt x="1165860" y="0"/>
                </a:cubicBezTo>
                <a:cubicBezTo>
                  <a:pt x="1165019" y="4344"/>
                  <a:pt x="1166624" y="8943"/>
                  <a:pt x="1165860" y="13716"/>
                </a:cubicBezTo>
                <a:cubicBezTo>
                  <a:pt x="946700" y="12426"/>
                  <a:pt x="749200" y="55216"/>
                  <a:pt x="594589" y="13716"/>
                </a:cubicBezTo>
                <a:cubicBezTo>
                  <a:pt x="456803" y="27350"/>
                  <a:pt x="127892" y="32293"/>
                  <a:pt x="0" y="13716"/>
                </a:cubicBezTo>
                <a:cubicBezTo>
                  <a:pt x="333" y="7342"/>
                  <a:pt x="-50" y="3958"/>
                  <a:pt x="0" y="0"/>
                </a:cubicBezTo>
                <a:close/>
              </a:path>
              <a:path w="1165860" h="13716" stroke="0" extrusionOk="0">
                <a:moveTo>
                  <a:pt x="0" y="0"/>
                </a:moveTo>
                <a:cubicBezTo>
                  <a:pt x="167350" y="-3293"/>
                  <a:pt x="437486" y="-21181"/>
                  <a:pt x="571271" y="0"/>
                </a:cubicBezTo>
                <a:cubicBezTo>
                  <a:pt x="682336" y="18030"/>
                  <a:pt x="900098" y="-64409"/>
                  <a:pt x="1165860" y="0"/>
                </a:cubicBezTo>
                <a:cubicBezTo>
                  <a:pt x="1165765" y="6724"/>
                  <a:pt x="1165823" y="9557"/>
                  <a:pt x="1165860" y="13716"/>
                </a:cubicBezTo>
                <a:cubicBezTo>
                  <a:pt x="972168" y="33850"/>
                  <a:pt x="797113" y="36398"/>
                  <a:pt x="582930" y="13716"/>
                </a:cubicBezTo>
                <a:cubicBezTo>
                  <a:pt x="375326" y="35428"/>
                  <a:pt x="253285" y="24936"/>
                  <a:pt x="0" y="13716"/>
                </a:cubicBezTo>
                <a:cubicBezTo>
                  <a:pt x="416" y="7935"/>
                  <a:pt x="-303" y="5797"/>
                  <a:pt x="0" y="0"/>
                </a:cubicBezTo>
                <a:close/>
              </a:path>
              <a:path w="1165860" h="13716" fill="none" stroke="0" extrusionOk="0">
                <a:moveTo>
                  <a:pt x="0" y="0"/>
                </a:moveTo>
                <a:cubicBezTo>
                  <a:pt x="141691" y="-9407"/>
                  <a:pt x="290986" y="-3815"/>
                  <a:pt x="606247" y="0"/>
                </a:cubicBezTo>
                <a:cubicBezTo>
                  <a:pt x="921700" y="15825"/>
                  <a:pt x="1020734" y="-3786"/>
                  <a:pt x="1165860" y="0"/>
                </a:cubicBezTo>
                <a:cubicBezTo>
                  <a:pt x="1164964" y="5033"/>
                  <a:pt x="1165847" y="9200"/>
                  <a:pt x="1165860" y="13716"/>
                </a:cubicBezTo>
                <a:cubicBezTo>
                  <a:pt x="917161" y="-9135"/>
                  <a:pt x="771575" y="33167"/>
                  <a:pt x="594589" y="13716"/>
                </a:cubicBezTo>
                <a:cubicBezTo>
                  <a:pt x="470947" y="9820"/>
                  <a:pt x="122508" y="15185"/>
                  <a:pt x="0" y="13716"/>
                </a:cubicBezTo>
                <a:cubicBezTo>
                  <a:pt x="-660" y="7426"/>
                  <a:pt x="-250" y="4536"/>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custGeom>
                    <a:avLst/>
                    <a:gdLst>
                      <a:gd name="connsiteX0" fmla="*/ 0 w 1165860"/>
                      <a:gd name="connsiteY0" fmla="*/ 0 h 13716"/>
                      <a:gd name="connsiteX1" fmla="*/ 606247 w 1165860"/>
                      <a:gd name="connsiteY1" fmla="*/ 0 h 13716"/>
                      <a:gd name="connsiteX2" fmla="*/ 1165860 w 1165860"/>
                      <a:gd name="connsiteY2" fmla="*/ 0 h 13716"/>
                      <a:gd name="connsiteX3" fmla="*/ 1165860 w 1165860"/>
                      <a:gd name="connsiteY3" fmla="*/ 13716 h 13716"/>
                      <a:gd name="connsiteX4" fmla="*/ 594589 w 1165860"/>
                      <a:gd name="connsiteY4" fmla="*/ 13716 h 13716"/>
                      <a:gd name="connsiteX5" fmla="*/ 0 w 1165860"/>
                      <a:gd name="connsiteY5" fmla="*/ 13716 h 13716"/>
                      <a:gd name="connsiteX6" fmla="*/ 0 w 116586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5860" h="13716" fill="none" extrusionOk="0">
                        <a:moveTo>
                          <a:pt x="0" y="0"/>
                        </a:moveTo>
                        <a:cubicBezTo>
                          <a:pt x="164196" y="4475"/>
                          <a:pt x="311417" y="-11483"/>
                          <a:pt x="606247" y="0"/>
                        </a:cubicBezTo>
                        <a:cubicBezTo>
                          <a:pt x="901077" y="11483"/>
                          <a:pt x="1028750" y="-4041"/>
                          <a:pt x="1165860" y="0"/>
                        </a:cubicBezTo>
                        <a:cubicBezTo>
                          <a:pt x="1165578" y="4434"/>
                          <a:pt x="1165988" y="8423"/>
                          <a:pt x="1165860" y="13716"/>
                        </a:cubicBezTo>
                        <a:cubicBezTo>
                          <a:pt x="940964" y="3888"/>
                          <a:pt x="745886" y="20893"/>
                          <a:pt x="594589" y="13716"/>
                        </a:cubicBezTo>
                        <a:cubicBezTo>
                          <a:pt x="443292" y="6539"/>
                          <a:pt x="119306" y="21776"/>
                          <a:pt x="0" y="13716"/>
                        </a:cubicBezTo>
                        <a:cubicBezTo>
                          <a:pt x="103" y="7543"/>
                          <a:pt x="-154" y="4446"/>
                          <a:pt x="0" y="0"/>
                        </a:cubicBezTo>
                        <a:close/>
                      </a:path>
                      <a:path w="1165860" h="13716" stroke="0" extrusionOk="0">
                        <a:moveTo>
                          <a:pt x="0" y="0"/>
                        </a:moveTo>
                        <a:cubicBezTo>
                          <a:pt x="199755" y="-8614"/>
                          <a:pt x="439971" y="-19466"/>
                          <a:pt x="571271" y="0"/>
                        </a:cubicBezTo>
                        <a:cubicBezTo>
                          <a:pt x="702571" y="19466"/>
                          <a:pt x="922660" y="-18418"/>
                          <a:pt x="1165860" y="0"/>
                        </a:cubicBezTo>
                        <a:cubicBezTo>
                          <a:pt x="1165756" y="6849"/>
                          <a:pt x="1166068" y="9414"/>
                          <a:pt x="1165860" y="13716"/>
                        </a:cubicBezTo>
                        <a:cubicBezTo>
                          <a:pt x="981594" y="16996"/>
                          <a:pt x="788922" y="30312"/>
                          <a:pt x="582930" y="13716"/>
                        </a:cubicBezTo>
                        <a:cubicBezTo>
                          <a:pt x="376938" y="-2880"/>
                          <a:pt x="227474" y="40246"/>
                          <a:pt x="0" y="13716"/>
                        </a:cubicBezTo>
                        <a:cubicBezTo>
                          <a:pt x="469" y="7851"/>
                          <a:pt x="200" y="577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FBFEEC93-077E-46BA-B207-358C4B0645C5}"/>
              </a:ext>
            </a:extLst>
          </p:cNvPr>
          <p:cNvSpPr txBox="1"/>
          <p:nvPr/>
        </p:nvSpPr>
        <p:spPr>
          <a:xfrm>
            <a:off x="3380231" y="3383335"/>
            <a:ext cx="5670255" cy="616973"/>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Arial Unicode MS" panose="020B0604020202020204"/>
                <a:cs typeface="Arial" panose="020B0604020202020204" pitchFamily="34" charset="0"/>
              </a:rPr>
              <a:t>Ko Olina Resort Area</a:t>
            </a:r>
          </a:p>
        </p:txBody>
      </p:sp>
      <p:pic>
        <p:nvPicPr>
          <p:cNvPr id="11" name="Picture 10" descr="A close up of a sign&#10;&#10;Description automatically generated">
            <a:extLst>
              <a:ext uri="{FF2B5EF4-FFF2-40B4-BE49-F238E27FC236}">
                <a16:creationId xmlns:a16="http://schemas.microsoft.com/office/drawing/2014/main" id="{65540DD2-F41F-4A34-A22B-248F9D36C36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53399" y="109434"/>
            <a:ext cx="897087" cy="406089"/>
          </a:xfrm>
          <a:prstGeom prst="rect">
            <a:avLst/>
          </a:prstGeom>
        </p:spPr>
      </p:pic>
      <p:sp>
        <p:nvSpPr>
          <p:cNvPr id="12" name="TextBox 11">
            <a:extLst>
              <a:ext uri="{FF2B5EF4-FFF2-40B4-BE49-F238E27FC236}">
                <a16:creationId xmlns:a16="http://schemas.microsoft.com/office/drawing/2014/main" id="{B06CF1F5-56E4-6E8A-A514-520FF6497F63}"/>
              </a:ext>
            </a:extLst>
          </p:cNvPr>
          <p:cNvSpPr txBox="1"/>
          <p:nvPr/>
        </p:nvSpPr>
        <p:spPr>
          <a:xfrm>
            <a:off x="3380231" y="3993335"/>
            <a:ext cx="5642819" cy="616973"/>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Arial Unicode MS" panose="020B0604020202020204"/>
              <a:cs typeface="Arial" panose="020B0604020202020204" pitchFamily="34" charset="0"/>
            </a:endParaRPr>
          </a:p>
        </p:txBody>
      </p:sp>
      <p:sp>
        <p:nvSpPr>
          <p:cNvPr id="13" name="TextBox 12">
            <a:extLst>
              <a:ext uri="{FF2B5EF4-FFF2-40B4-BE49-F238E27FC236}">
                <a16:creationId xmlns:a16="http://schemas.microsoft.com/office/drawing/2014/main" id="{9C03B050-A5BD-B846-457E-4A9DAE9DE879}"/>
              </a:ext>
            </a:extLst>
          </p:cNvPr>
          <p:cNvSpPr txBox="1"/>
          <p:nvPr/>
        </p:nvSpPr>
        <p:spPr>
          <a:xfrm>
            <a:off x="3343871" y="4021704"/>
            <a:ext cx="5706615" cy="1015663"/>
          </a:xfrm>
          <a:prstGeom prst="rect">
            <a:avLst/>
          </a:prstGeom>
          <a:noFill/>
        </p:spPr>
        <p:txBody>
          <a:bodyPr wrap="square">
            <a:spAutoFit/>
          </a:bodyPr>
          <a:lstStyle/>
          <a:p>
            <a:pPr algn="ctr"/>
            <a:r>
              <a:rPr lang="en-US" sz="1500" dirty="0">
                <a:solidFill>
                  <a:schemeClr val="bg1"/>
                </a:solidFill>
              </a:rPr>
              <a:t>642 acres | Sweeping ocean &amp; mountain views | String of jewel-like lagoons connected by more than a mile and a half of seaside pathways | Luxury vacation resorts| Award-winning Ko Olina Golf Club | </a:t>
            </a:r>
          </a:p>
          <a:p>
            <a:pPr algn="ctr"/>
            <a:r>
              <a:rPr lang="en-US" sz="1500" dirty="0">
                <a:solidFill>
                  <a:schemeClr val="bg1"/>
                </a:solidFill>
              </a:rPr>
              <a:t>Ko Olina Marina  - sail &amp; snorkel - sport fishing | Dining | Shopping</a:t>
            </a:r>
          </a:p>
        </p:txBody>
      </p:sp>
    </p:spTree>
    <p:extLst>
      <p:ext uri="{BB962C8B-B14F-4D97-AF65-F5344CB8AC3E}">
        <p14:creationId xmlns:p14="http://schemas.microsoft.com/office/powerpoint/2010/main" val="2380550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ody of water with a beach and buildings&#10;&#10;Description automatically generated">
            <a:extLst>
              <a:ext uri="{FF2B5EF4-FFF2-40B4-BE49-F238E27FC236}">
                <a16:creationId xmlns:a16="http://schemas.microsoft.com/office/drawing/2014/main" id="{0863958A-43CD-7398-8799-8C3D2242C6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37244" y="10"/>
            <a:ext cx="5606756" cy="3362621"/>
          </a:xfrm>
          <a:prstGeom prst="rect">
            <a:avLst/>
          </a:prstGeom>
        </p:spPr>
      </p:pic>
      <p:pic>
        <p:nvPicPr>
          <p:cNvPr id="3" name="Picture 2" descr="A group of people on a stairway overlooking a body of water&#10;&#10;Description automatically generated">
            <a:extLst>
              <a:ext uri="{FF2B5EF4-FFF2-40B4-BE49-F238E27FC236}">
                <a16:creationId xmlns:a16="http://schemas.microsoft.com/office/drawing/2014/main" id="{02C77C73-9566-6C64-3D4A-10B848AB49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5" b="-5"/>
          <a:stretch/>
        </p:blipFill>
        <p:spPr>
          <a:xfrm>
            <a:off x="3537244" y="3351571"/>
            <a:ext cx="2796527" cy="1791929"/>
          </a:xfrm>
          <a:prstGeom prst="rect">
            <a:avLst/>
          </a:prstGeom>
        </p:spPr>
      </p:pic>
      <p:pic>
        <p:nvPicPr>
          <p:cNvPr id="6" name="Picture 5" descr="A blue water and a sandy beach&#10;&#10;Description automatically generated with medium confidence">
            <a:extLst>
              <a:ext uri="{FF2B5EF4-FFF2-40B4-BE49-F238E27FC236}">
                <a16:creationId xmlns:a16="http://schemas.microsoft.com/office/drawing/2014/main" id="{3B185BAB-90D5-8B96-1FA3-629B33B0EDE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 b="-2"/>
          <a:stretch/>
        </p:blipFill>
        <p:spPr>
          <a:xfrm>
            <a:off x="6331152" y="3351571"/>
            <a:ext cx="2812848" cy="1791929"/>
          </a:xfrm>
          <a:prstGeom prst="rect">
            <a:avLst/>
          </a:prstGeom>
        </p:spPr>
      </p:pic>
      <p:sp>
        <p:nvSpPr>
          <p:cNvPr id="8" name="TextBox 7">
            <a:extLst>
              <a:ext uri="{FF2B5EF4-FFF2-40B4-BE49-F238E27FC236}">
                <a16:creationId xmlns:a16="http://schemas.microsoft.com/office/drawing/2014/main" id="{446854AF-76CD-A7DD-8F2B-CD606008694E}"/>
              </a:ext>
            </a:extLst>
          </p:cNvPr>
          <p:cNvSpPr txBox="1"/>
          <p:nvPr/>
        </p:nvSpPr>
        <p:spPr>
          <a:xfrm>
            <a:off x="106818" y="534204"/>
            <a:ext cx="3301483" cy="4555093"/>
          </a:xfrm>
          <a:prstGeom prst="rect">
            <a:avLst/>
          </a:prstGeom>
          <a:noFill/>
        </p:spPr>
        <p:txBody>
          <a:bodyPr wrap="square" rtlCol="0">
            <a:spAutoFit/>
          </a:bodyPr>
          <a:lstStyle/>
          <a:p>
            <a:r>
              <a:rPr lang="en-US" sz="1400" b="1" dirty="0"/>
              <a:t>Why Reservations?</a:t>
            </a:r>
          </a:p>
          <a:p>
            <a:pPr marL="285750" indent="-285750">
              <a:buFont typeface="Arial" panose="020B0604020202020204" pitchFamily="34" charset="0"/>
              <a:buChar char="•"/>
            </a:pPr>
            <a:r>
              <a:rPr lang="en-US" sz="1200" dirty="0">
                <a:solidFill>
                  <a:srgbClr val="00535C"/>
                </a:solidFill>
              </a:rPr>
              <a:t>Reduce negative impact and destruction to the environment and ecosystem</a:t>
            </a:r>
          </a:p>
          <a:p>
            <a:pPr marL="285750" indent="-285750">
              <a:buFont typeface="Arial" panose="020B0604020202020204" pitchFamily="34" charset="0"/>
              <a:buChar char="•"/>
            </a:pPr>
            <a:r>
              <a:rPr lang="en-US" sz="1200" dirty="0">
                <a:solidFill>
                  <a:srgbClr val="00535C"/>
                </a:solidFill>
                <a:effectLst/>
                <a:ea typeface="MS Mincho" panose="02020609040205080304" pitchFamily="49" charset="-128"/>
                <a:cs typeface="Arial" panose="020B0604020202020204" pitchFamily="34" charset="0"/>
              </a:rPr>
              <a:t>Mā</a:t>
            </a:r>
            <a:r>
              <a:rPr lang="en-US" sz="1200" dirty="0">
                <a:solidFill>
                  <a:srgbClr val="00535C"/>
                </a:solidFill>
              </a:rPr>
              <a:t>lama our natural resources </a:t>
            </a:r>
          </a:p>
          <a:p>
            <a:pPr marL="285750" indent="-285750">
              <a:buFont typeface="Arial" panose="020B0604020202020204" pitchFamily="34" charset="0"/>
              <a:buChar char="•"/>
            </a:pPr>
            <a:r>
              <a:rPr lang="en-US" sz="1200" dirty="0">
                <a:solidFill>
                  <a:srgbClr val="00535C"/>
                </a:solidFill>
              </a:rPr>
              <a:t>Better experience for visitors and residents</a:t>
            </a:r>
          </a:p>
          <a:p>
            <a:endParaRPr lang="en-US" sz="1300" b="1" dirty="0"/>
          </a:p>
          <a:p>
            <a:r>
              <a:rPr lang="en-US" sz="1400" b="1" dirty="0"/>
              <a:t>Diamond Head (Lē‘ahi ) State Monument</a:t>
            </a:r>
          </a:p>
          <a:p>
            <a:r>
              <a:rPr lang="en-US" sz="1000" dirty="0">
                <a:solidFill>
                  <a:schemeClr val="accent6">
                    <a:lumMod val="75000"/>
                  </a:schemeClr>
                </a:solidFill>
                <a:latin typeface="Arial" panose="020B0604020202020204" pitchFamily="34" charset="0"/>
                <a:ea typeface="Arial Unicode MS" panose="020B0604020202020204"/>
                <a:cs typeface="Arial" panose="020B0604020202020204" pitchFamily="34" charset="0"/>
              </a:rPr>
              <a:t>dlnr.hawaii.gov/</a:t>
            </a:r>
            <a:r>
              <a:rPr lang="en-US" sz="1000" dirty="0" err="1">
                <a:solidFill>
                  <a:schemeClr val="accent6">
                    <a:lumMod val="75000"/>
                  </a:schemeClr>
                </a:solidFill>
                <a:latin typeface="Arial" panose="020B0604020202020204" pitchFamily="34" charset="0"/>
                <a:ea typeface="Arial Unicode MS" panose="020B0604020202020204"/>
                <a:cs typeface="Arial" panose="020B0604020202020204" pitchFamily="34" charset="0"/>
              </a:rPr>
              <a:t>dsp</a:t>
            </a:r>
            <a:r>
              <a:rPr lang="en-US" sz="1000" dirty="0">
                <a:solidFill>
                  <a:schemeClr val="accent6">
                    <a:lumMod val="75000"/>
                  </a:schemeClr>
                </a:solidFill>
                <a:latin typeface="Arial" panose="020B0604020202020204" pitchFamily="34" charset="0"/>
                <a:ea typeface="Arial Unicode MS" panose="020B0604020202020204"/>
                <a:cs typeface="Arial" panose="020B0604020202020204" pitchFamily="34" charset="0"/>
              </a:rPr>
              <a:t>/parks/</a:t>
            </a:r>
            <a:r>
              <a:rPr lang="en-US" sz="1000" dirty="0" err="1">
                <a:solidFill>
                  <a:schemeClr val="accent6">
                    <a:lumMod val="75000"/>
                  </a:schemeClr>
                </a:solidFill>
                <a:latin typeface="Arial" panose="020B0604020202020204" pitchFamily="34" charset="0"/>
                <a:ea typeface="Arial Unicode MS" panose="020B0604020202020204"/>
                <a:cs typeface="Arial" panose="020B0604020202020204" pitchFamily="34" charset="0"/>
              </a:rPr>
              <a:t>oahu</a:t>
            </a:r>
            <a:r>
              <a:rPr lang="en-US" sz="1000" dirty="0">
                <a:solidFill>
                  <a:schemeClr val="accent6">
                    <a:lumMod val="75000"/>
                  </a:schemeClr>
                </a:solidFill>
                <a:latin typeface="Arial" panose="020B0604020202020204" pitchFamily="34" charset="0"/>
                <a:ea typeface="Arial Unicode MS" panose="020B0604020202020204"/>
                <a:cs typeface="Arial" panose="020B0604020202020204" pitchFamily="34" charset="0"/>
              </a:rPr>
              <a:t>/diamond-head-state-monument</a:t>
            </a:r>
          </a:p>
          <a:p>
            <a:pPr marL="285750" indent="-285750">
              <a:buFont typeface="Arial" panose="020B0604020202020204" pitchFamily="34" charset="0"/>
              <a:buChar char="•"/>
            </a:pPr>
            <a:r>
              <a:rPr lang="en-US" sz="1200" dirty="0">
                <a:solidFill>
                  <a:srgbClr val="00535C"/>
                </a:solidFill>
              </a:rPr>
              <a:t>Online reservations, up to 30 days in advance </a:t>
            </a:r>
          </a:p>
          <a:p>
            <a:pPr marL="285750" indent="-285750">
              <a:buFont typeface="Arial" panose="020B0604020202020204" pitchFamily="34" charset="0"/>
              <a:buChar char="•"/>
            </a:pPr>
            <a:r>
              <a:rPr lang="en-US" sz="1200" dirty="0">
                <a:solidFill>
                  <a:srgbClr val="00535C"/>
                </a:solidFill>
              </a:rPr>
              <a:t>No walk-ins</a:t>
            </a:r>
            <a:endParaRPr lang="en-US" sz="1200" dirty="0">
              <a:solidFill>
                <a:srgbClr val="006671"/>
              </a:solidFill>
            </a:endParaRPr>
          </a:p>
          <a:p>
            <a:pPr marL="285750" indent="-285750">
              <a:buFont typeface="Arial" panose="020B0604020202020204" pitchFamily="34" charset="0"/>
              <a:buChar char="•"/>
            </a:pPr>
            <a:r>
              <a:rPr lang="en-US" sz="1200" dirty="0">
                <a:solidFill>
                  <a:srgbClr val="006671"/>
                </a:solidFill>
              </a:rPr>
              <a:t>Opens daily, 6am-4pm (last reservation)</a:t>
            </a:r>
          </a:p>
          <a:p>
            <a:pPr marL="285750" indent="-285750">
              <a:buFont typeface="Arial" panose="020B0604020202020204" pitchFamily="34" charset="0"/>
              <a:buChar char="•"/>
            </a:pPr>
            <a:r>
              <a:rPr lang="en-US" sz="1200" dirty="0">
                <a:solidFill>
                  <a:srgbClr val="006671"/>
                </a:solidFill>
              </a:rPr>
              <a:t>Parking by reservation</a:t>
            </a:r>
          </a:p>
          <a:p>
            <a:endParaRPr lang="en-US" sz="1300" b="1" dirty="0">
              <a:solidFill>
                <a:srgbClr val="006671"/>
              </a:solidFill>
            </a:endParaRPr>
          </a:p>
          <a:p>
            <a:r>
              <a:rPr lang="en-US" sz="1400" b="1" dirty="0"/>
              <a:t>Hanauma Bay Nature Preserve</a:t>
            </a:r>
          </a:p>
          <a:p>
            <a:r>
              <a:rPr lang="en-US" sz="1000" dirty="0">
                <a:solidFill>
                  <a:schemeClr val="accent6">
                    <a:lumMod val="75000"/>
                  </a:schemeClr>
                </a:solidFill>
                <a:latin typeface="Arial" panose="020B0604020202020204" pitchFamily="34" charset="0"/>
                <a:ea typeface="Arial Unicode MS" panose="020B0604020202020204"/>
                <a:cs typeface="Arial" panose="020B0604020202020204" pitchFamily="34" charset="0"/>
              </a:rPr>
              <a:t>Honolulu.gov/parks-</a:t>
            </a:r>
            <a:r>
              <a:rPr lang="en-US" sz="1000" dirty="0" err="1">
                <a:solidFill>
                  <a:schemeClr val="accent6">
                    <a:lumMod val="75000"/>
                  </a:schemeClr>
                </a:solidFill>
                <a:latin typeface="Arial" panose="020B0604020202020204" pitchFamily="34" charset="0"/>
                <a:ea typeface="Arial Unicode MS" panose="020B0604020202020204"/>
                <a:cs typeface="Arial" panose="020B0604020202020204" pitchFamily="34" charset="0"/>
              </a:rPr>
              <a:t>hbay</a:t>
            </a:r>
            <a:r>
              <a:rPr lang="en-US" sz="1000" dirty="0">
                <a:solidFill>
                  <a:schemeClr val="accent6">
                    <a:lumMod val="75000"/>
                  </a:schemeClr>
                </a:solidFill>
                <a:latin typeface="Arial" panose="020B0604020202020204" pitchFamily="34" charset="0"/>
                <a:ea typeface="Arial Unicode MS" panose="020B0604020202020204"/>
                <a:cs typeface="Arial" panose="020B0604020202020204" pitchFamily="34" charset="0"/>
              </a:rPr>
              <a:t>/home.html</a:t>
            </a:r>
            <a:endParaRPr lang="en-US" sz="1200" b="1" dirty="0">
              <a:solidFill>
                <a:srgbClr val="00535C"/>
              </a:solidFill>
            </a:endParaRPr>
          </a:p>
          <a:p>
            <a:pPr marL="285750" indent="-285750">
              <a:buFont typeface="Arial" panose="020B0604020202020204" pitchFamily="34" charset="0"/>
              <a:buChar char="•"/>
            </a:pPr>
            <a:r>
              <a:rPr lang="en-US" sz="1200" dirty="0">
                <a:solidFill>
                  <a:srgbClr val="00535C"/>
                </a:solidFill>
              </a:rPr>
              <a:t>1400 pax allowed each day </a:t>
            </a:r>
          </a:p>
          <a:p>
            <a:pPr marL="285750" indent="-285750">
              <a:buFont typeface="Arial" panose="020B0604020202020204" pitchFamily="34" charset="0"/>
              <a:buChar char="•"/>
            </a:pPr>
            <a:r>
              <a:rPr lang="en-US" sz="1200" dirty="0">
                <a:solidFill>
                  <a:srgbClr val="00535C"/>
                </a:solidFill>
              </a:rPr>
              <a:t>Online reservations, up to 48hrs in advance.</a:t>
            </a:r>
          </a:p>
          <a:p>
            <a:pPr marL="285750" indent="-285750">
              <a:buFont typeface="Arial" panose="020B0604020202020204" pitchFamily="34" charset="0"/>
              <a:buChar char="•"/>
            </a:pPr>
            <a:r>
              <a:rPr lang="en-US" sz="1200" dirty="0">
                <a:solidFill>
                  <a:srgbClr val="00535C"/>
                </a:solidFill>
              </a:rPr>
              <a:t>Reservations for up to 10 people per spot  at a time—no more than five children and/or five adults</a:t>
            </a:r>
          </a:p>
          <a:p>
            <a:pPr marL="285750" indent="-285750">
              <a:buFont typeface="Arial" panose="020B0604020202020204" pitchFamily="34" charset="0"/>
              <a:buChar char="•"/>
            </a:pPr>
            <a:r>
              <a:rPr lang="en-US" sz="1200" dirty="0">
                <a:solidFill>
                  <a:srgbClr val="00535C"/>
                </a:solidFill>
              </a:rPr>
              <a:t>Wednesday-Sunday, </a:t>
            </a:r>
            <a:r>
              <a:rPr lang="en-US" sz="1200" dirty="0">
                <a:solidFill>
                  <a:srgbClr val="006671"/>
                </a:solidFill>
              </a:rPr>
              <a:t>6am-4pm </a:t>
            </a:r>
            <a:endParaRPr lang="en-US" sz="1200" dirty="0">
              <a:solidFill>
                <a:srgbClr val="00535C"/>
              </a:solidFill>
            </a:endParaRPr>
          </a:p>
          <a:p>
            <a:pPr marL="285750" indent="-285750">
              <a:buFont typeface="Arial" panose="020B0604020202020204" pitchFamily="34" charset="0"/>
              <a:buChar char="•"/>
            </a:pPr>
            <a:r>
              <a:rPr lang="en-US" sz="1200" dirty="0">
                <a:solidFill>
                  <a:srgbClr val="00535C"/>
                </a:solidFill>
              </a:rPr>
              <a:t>Last entry at 1:30pm</a:t>
            </a:r>
          </a:p>
          <a:p>
            <a:pPr marL="285750" indent="-285750">
              <a:buFont typeface="Arial" panose="020B0604020202020204" pitchFamily="34" charset="0"/>
              <a:buChar char="•"/>
            </a:pPr>
            <a:r>
              <a:rPr lang="en-US" sz="1200" dirty="0">
                <a:solidFill>
                  <a:srgbClr val="00535C"/>
                </a:solidFill>
              </a:rPr>
              <a:t>Parking limited and first come, first serve</a:t>
            </a:r>
          </a:p>
        </p:txBody>
      </p:sp>
      <p:sp>
        <p:nvSpPr>
          <p:cNvPr id="9" name="TextBox 8">
            <a:extLst>
              <a:ext uri="{FF2B5EF4-FFF2-40B4-BE49-F238E27FC236}">
                <a16:creationId xmlns:a16="http://schemas.microsoft.com/office/drawing/2014/main" id="{5E561ED8-98F6-A62E-8E4B-E38E4060B8CF}"/>
              </a:ext>
            </a:extLst>
          </p:cNvPr>
          <p:cNvSpPr txBox="1"/>
          <p:nvPr/>
        </p:nvSpPr>
        <p:spPr>
          <a:xfrm>
            <a:off x="0" y="57150"/>
            <a:ext cx="351512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6671"/>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Managing Environmental Impact</a:t>
            </a:r>
            <a:endParaRPr kumimoji="0" lang="en-US" b="0" i="0"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 name="TextBox 9">
            <a:extLst>
              <a:ext uri="{FF2B5EF4-FFF2-40B4-BE49-F238E27FC236}">
                <a16:creationId xmlns:a16="http://schemas.microsoft.com/office/drawing/2014/main" id="{7EEE0BE5-ECD8-B5CE-56B3-556308F9F818}"/>
              </a:ext>
            </a:extLst>
          </p:cNvPr>
          <p:cNvSpPr txBox="1"/>
          <p:nvPr/>
        </p:nvSpPr>
        <p:spPr>
          <a:xfrm>
            <a:off x="8574121" y="3156406"/>
            <a:ext cx="592002"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Lē‘ahi </a:t>
            </a:r>
          </a:p>
        </p:txBody>
      </p:sp>
      <p:sp>
        <p:nvSpPr>
          <p:cNvPr id="11" name="TextBox 10">
            <a:extLst>
              <a:ext uri="{FF2B5EF4-FFF2-40B4-BE49-F238E27FC236}">
                <a16:creationId xmlns:a16="http://schemas.microsoft.com/office/drawing/2014/main" id="{962CC85E-ECF6-4DB1-A2C0-045EF993C5ED}"/>
              </a:ext>
            </a:extLst>
          </p:cNvPr>
          <p:cNvSpPr txBox="1"/>
          <p:nvPr/>
        </p:nvSpPr>
        <p:spPr>
          <a:xfrm>
            <a:off x="5782210" y="4928671"/>
            <a:ext cx="592002"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Lē‘ahi </a:t>
            </a:r>
          </a:p>
        </p:txBody>
      </p:sp>
      <p:sp>
        <p:nvSpPr>
          <p:cNvPr id="12" name="TextBox 11">
            <a:extLst>
              <a:ext uri="{FF2B5EF4-FFF2-40B4-BE49-F238E27FC236}">
                <a16:creationId xmlns:a16="http://schemas.microsoft.com/office/drawing/2014/main" id="{6C6EB5BC-B1AC-FD55-A2B6-9ED233B3998F}"/>
              </a:ext>
            </a:extLst>
          </p:cNvPr>
          <p:cNvSpPr txBox="1"/>
          <p:nvPr/>
        </p:nvSpPr>
        <p:spPr>
          <a:xfrm>
            <a:off x="7391400" y="4938755"/>
            <a:ext cx="175260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Hanauma Bay Nature Preserve</a:t>
            </a:r>
          </a:p>
        </p:txBody>
      </p:sp>
      <p:pic>
        <p:nvPicPr>
          <p:cNvPr id="13" name="Picture 12" descr="A close up of a sign&#10;&#10;Description automatically generated">
            <a:extLst>
              <a:ext uri="{FF2B5EF4-FFF2-40B4-BE49-F238E27FC236}">
                <a16:creationId xmlns:a16="http://schemas.microsoft.com/office/drawing/2014/main" id="{23B4290B-FB22-B8FA-0339-DC87B5A32E7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53399" y="109434"/>
            <a:ext cx="897087" cy="40608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 name="Rectangle 104">
            <a:extLst>
              <a:ext uri="{FF2B5EF4-FFF2-40B4-BE49-F238E27FC236}">
                <a16:creationId xmlns:a16="http://schemas.microsoft.com/office/drawing/2014/main" id="{9716D72B-0D25-43A5-8554-C535E5118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descr="A picture containing outdoor, person, people&#10;&#10;Description automatically generated">
            <a:extLst>
              <a:ext uri="{FF2B5EF4-FFF2-40B4-BE49-F238E27FC236}">
                <a16:creationId xmlns:a16="http://schemas.microsoft.com/office/drawing/2014/main" id="{9BC69D44-C88D-4D5F-9115-681E371DFA9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 y="10"/>
            <a:ext cx="2939606" cy="3107620"/>
          </a:xfrm>
          <a:custGeom>
            <a:avLst/>
            <a:gdLst/>
            <a:ahLst/>
            <a:cxnLst/>
            <a:rect l="l" t="t" r="r" b="b"/>
            <a:pathLst>
              <a:path w="3919476" h="4143507">
                <a:moveTo>
                  <a:pt x="0" y="0"/>
                </a:moveTo>
                <a:lnTo>
                  <a:pt x="3903116" y="0"/>
                </a:lnTo>
                <a:lnTo>
                  <a:pt x="3899307" y="150213"/>
                </a:lnTo>
                <a:cubicBezTo>
                  <a:pt x="3899870" y="322276"/>
                  <a:pt x="3912280" y="494071"/>
                  <a:pt x="3910163" y="665222"/>
                </a:cubicBezTo>
                <a:cubicBezTo>
                  <a:pt x="3909034" y="760465"/>
                  <a:pt x="3887866" y="855454"/>
                  <a:pt x="3891817" y="950951"/>
                </a:cubicBezTo>
                <a:cubicBezTo>
                  <a:pt x="3903389" y="1240363"/>
                  <a:pt x="3899579" y="1529902"/>
                  <a:pt x="3914679" y="1819187"/>
                </a:cubicBezTo>
                <a:cubicBezTo>
                  <a:pt x="3924446" y="1960184"/>
                  <a:pt x="3919293" y="2101691"/>
                  <a:pt x="3899297" y="2241812"/>
                </a:cubicBezTo>
                <a:cubicBezTo>
                  <a:pt x="3882644" y="2346833"/>
                  <a:pt x="3892946" y="2452744"/>
                  <a:pt x="3900002" y="2558273"/>
                </a:cubicBezTo>
                <a:cubicBezTo>
                  <a:pt x="3908611" y="2686026"/>
                  <a:pt x="3913268" y="2813652"/>
                  <a:pt x="3899155" y="2941659"/>
                </a:cubicBezTo>
                <a:cubicBezTo>
                  <a:pt x="3888995" y="3032710"/>
                  <a:pt x="3898449" y="3124270"/>
                  <a:pt x="3904095" y="3215577"/>
                </a:cubicBezTo>
                <a:cubicBezTo>
                  <a:pt x="3911433" y="3310871"/>
                  <a:pt x="3911433" y="3406520"/>
                  <a:pt x="3904095" y="3501814"/>
                </a:cubicBezTo>
                <a:cubicBezTo>
                  <a:pt x="3896728" y="3588930"/>
                  <a:pt x="3898478" y="3676464"/>
                  <a:pt x="3909317" y="3763288"/>
                </a:cubicBezTo>
                <a:cubicBezTo>
                  <a:pt x="3921171" y="3864881"/>
                  <a:pt x="3911998" y="3966473"/>
                  <a:pt x="3903389" y="4068066"/>
                </a:cubicBezTo>
                <a:lnTo>
                  <a:pt x="3899890" y="4129496"/>
                </a:lnTo>
                <a:lnTo>
                  <a:pt x="3856837" y="4131079"/>
                </a:lnTo>
                <a:cubicBezTo>
                  <a:pt x="3690565" y="4131562"/>
                  <a:pt x="3524292" y="4118803"/>
                  <a:pt x="3358020" y="4125635"/>
                </a:cubicBezTo>
                <a:cubicBezTo>
                  <a:pt x="3138339" y="4134610"/>
                  <a:pt x="2918661" y="4144924"/>
                  <a:pt x="2699106" y="4130457"/>
                </a:cubicBezTo>
                <a:cubicBezTo>
                  <a:pt x="2548620" y="4120546"/>
                  <a:pt x="2397378" y="4107552"/>
                  <a:pt x="2246135" y="4111571"/>
                </a:cubicBezTo>
                <a:cubicBezTo>
                  <a:pt x="2090859" y="4115857"/>
                  <a:pt x="1936213" y="4129921"/>
                  <a:pt x="1781316" y="4140235"/>
                </a:cubicBezTo>
                <a:cubicBezTo>
                  <a:pt x="1667682" y="4147695"/>
                  <a:pt x="1553608" y="4142392"/>
                  <a:pt x="1441020" y="4124430"/>
                </a:cubicBezTo>
                <a:cubicBezTo>
                  <a:pt x="1360735" y="4111704"/>
                  <a:pt x="1279946" y="4117196"/>
                  <a:pt x="1199535" y="4121751"/>
                </a:cubicBezTo>
                <a:cubicBezTo>
                  <a:pt x="1054343" y="4130324"/>
                  <a:pt x="909653" y="4143718"/>
                  <a:pt x="764462" y="4130324"/>
                </a:cubicBezTo>
                <a:cubicBezTo>
                  <a:pt x="634770" y="4118267"/>
                  <a:pt x="503820" y="4108490"/>
                  <a:pt x="375137" y="4118267"/>
                </a:cubicBezTo>
                <a:cubicBezTo>
                  <a:pt x="278626" y="4125601"/>
                  <a:pt x="182043" y="4132935"/>
                  <a:pt x="85336" y="4130493"/>
                </a:cubicBezTo>
                <a:lnTo>
                  <a:pt x="0" y="4125145"/>
                </a:lnTo>
                <a:close/>
              </a:path>
            </a:pathLst>
          </a:custGeom>
        </p:spPr>
      </p:pic>
      <p:pic>
        <p:nvPicPr>
          <p:cNvPr id="14" name="Picture 13" descr="A picture containing sky, outdoor, water, person&#10;&#10;Description automatically generated">
            <a:extLst>
              <a:ext uri="{FF2B5EF4-FFF2-40B4-BE49-F238E27FC236}">
                <a16:creationId xmlns:a16="http://schemas.microsoft.com/office/drawing/2014/main" id="{643637EA-4312-4CE8-BAAD-6838112D56C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86550" y="10"/>
            <a:ext cx="2293742" cy="2697769"/>
          </a:xfrm>
          <a:custGeom>
            <a:avLst/>
            <a:gdLst/>
            <a:ahLst/>
            <a:cxnLst/>
            <a:rect l="l" t="t" r="r" b="b"/>
            <a:pathLst>
              <a:path w="3058323" h="3597039">
                <a:moveTo>
                  <a:pt x="15411" y="0"/>
                </a:moveTo>
                <a:lnTo>
                  <a:pt x="3031762" y="0"/>
                </a:lnTo>
                <a:lnTo>
                  <a:pt x="3046461" y="132146"/>
                </a:lnTo>
                <a:cubicBezTo>
                  <a:pt x="3048338" y="180004"/>
                  <a:pt x="3046791" y="227996"/>
                  <a:pt x="3041802" y="275754"/>
                </a:cubicBezTo>
                <a:cubicBezTo>
                  <a:pt x="3027897" y="401800"/>
                  <a:pt x="3049074" y="530780"/>
                  <a:pt x="3008505" y="654529"/>
                </a:cubicBezTo>
                <a:cubicBezTo>
                  <a:pt x="3005571" y="667491"/>
                  <a:pt x="3004614" y="680823"/>
                  <a:pt x="3005698" y="694078"/>
                </a:cubicBezTo>
                <a:cubicBezTo>
                  <a:pt x="3005188" y="761821"/>
                  <a:pt x="3019349" y="827651"/>
                  <a:pt x="3033127" y="893608"/>
                </a:cubicBezTo>
                <a:cubicBezTo>
                  <a:pt x="3048309" y="966327"/>
                  <a:pt x="3067190" y="1038663"/>
                  <a:pt x="3044226" y="1113933"/>
                </a:cubicBezTo>
                <a:cubicBezTo>
                  <a:pt x="3037911" y="1137802"/>
                  <a:pt x="3037911" y="1162909"/>
                  <a:pt x="3044226" y="1186779"/>
                </a:cubicBezTo>
                <a:cubicBezTo>
                  <a:pt x="3050414" y="1219872"/>
                  <a:pt x="3050414" y="1253833"/>
                  <a:pt x="3044226" y="1286927"/>
                </a:cubicBezTo>
                <a:cubicBezTo>
                  <a:pt x="3034913" y="1357732"/>
                  <a:pt x="3025345" y="1428920"/>
                  <a:pt x="3030448" y="1500363"/>
                </a:cubicBezTo>
                <a:cubicBezTo>
                  <a:pt x="3038001" y="1625694"/>
                  <a:pt x="3036164" y="1751408"/>
                  <a:pt x="3024962" y="1876459"/>
                </a:cubicBezTo>
                <a:cubicBezTo>
                  <a:pt x="3020242" y="1937185"/>
                  <a:pt x="3013991" y="1998805"/>
                  <a:pt x="3036572" y="2058128"/>
                </a:cubicBezTo>
                <a:cubicBezTo>
                  <a:pt x="3039761" y="2065719"/>
                  <a:pt x="3039761" y="2074267"/>
                  <a:pt x="3036572" y="2081857"/>
                </a:cubicBezTo>
                <a:cubicBezTo>
                  <a:pt x="2993834" y="2180984"/>
                  <a:pt x="3005826" y="2282153"/>
                  <a:pt x="3027897" y="2382556"/>
                </a:cubicBezTo>
                <a:cubicBezTo>
                  <a:pt x="3059523" y="2516907"/>
                  <a:pt x="3066565" y="2655863"/>
                  <a:pt x="3048691" y="2792715"/>
                </a:cubicBezTo>
                <a:cubicBezTo>
                  <a:pt x="3037337" y="2873471"/>
                  <a:pt x="3023687" y="2954354"/>
                  <a:pt x="3031596" y="3036386"/>
                </a:cubicBezTo>
                <a:cubicBezTo>
                  <a:pt x="3037490" y="3100417"/>
                  <a:pt x="3039736" y="3164741"/>
                  <a:pt x="3038358" y="3229027"/>
                </a:cubicBezTo>
                <a:cubicBezTo>
                  <a:pt x="3036891" y="3311633"/>
                  <a:pt x="3031788" y="3394080"/>
                  <a:pt x="3028535" y="3476606"/>
                </a:cubicBezTo>
                <a:lnTo>
                  <a:pt x="3026145" y="3582089"/>
                </a:lnTo>
                <a:lnTo>
                  <a:pt x="2837742" y="3576169"/>
                </a:lnTo>
                <a:cubicBezTo>
                  <a:pt x="2749601" y="3575123"/>
                  <a:pt x="2661428" y="3575842"/>
                  <a:pt x="2573255" y="3578457"/>
                </a:cubicBezTo>
                <a:cubicBezTo>
                  <a:pt x="2415279" y="3583558"/>
                  <a:pt x="2257302" y="3585390"/>
                  <a:pt x="2099327" y="3578457"/>
                </a:cubicBezTo>
                <a:cubicBezTo>
                  <a:pt x="1926907" y="3570479"/>
                  <a:pt x="1754870" y="3579504"/>
                  <a:pt x="1582958" y="3591536"/>
                </a:cubicBezTo>
                <a:cubicBezTo>
                  <a:pt x="1416747" y="3603177"/>
                  <a:pt x="1250917" y="3594544"/>
                  <a:pt x="1084959" y="3582381"/>
                </a:cubicBezTo>
                <a:cubicBezTo>
                  <a:pt x="910095" y="3569328"/>
                  <a:pt x="734510" y="3570585"/>
                  <a:pt x="559849" y="3586174"/>
                </a:cubicBezTo>
                <a:cubicBezTo>
                  <a:pt x="445325" y="3596376"/>
                  <a:pt x="330549" y="3581074"/>
                  <a:pt x="216532" y="3582119"/>
                </a:cubicBezTo>
                <a:lnTo>
                  <a:pt x="3784" y="3583799"/>
                </a:lnTo>
                <a:lnTo>
                  <a:pt x="23102" y="3304343"/>
                </a:lnTo>
                <a:cubicBezTo>
                  <a:pt x="27378" y="3232352"/>
                  <a:pt x="25445" y="3160183"/>
                  <a:pt x="17316" y="3088458"/>
                </a:cubicBezTo>
                <a:cubicBezTo>
                  <a:pt x="9187" y="3007476"/>
                  <a:pt x="12024" y="2925898"/>
                  <a:pt x="25783" y="2845525"/>
                </a:cubicBezTo>
                <a:cubicBezTo>
                  <a:pt x="43141" y="2750282"/>
                  <a:pt x="35379" y="2655039"/>
                  <a:pt x="29029" y="2559796"/>
                </a:cubicBezTo>
                <a:cubicBezTo>
                  <a:pt x="11671" y="2298322"/>
                  <a:pt x="-9498" y="2036848"/>
                  <a:pt x="4615" y="1774485"/>
                </a:cubicBezTo>
                <a:cubicBezTo>
                  <a:pt x="7578" y="1718482"/>
                  <a:pt x="20561" y="1663876"/>
                  <a:pt x="25925" y="1608255"/>
                </a:cubicBezTo>
                <a:cubicBezTo>
                  <a:pt x="41590" y="1446595"/>
                  <a:pt x="23242" y="1285571"/>
                  <a:pt x="15763" y="1124293"/>
                </a:cubicBezTo>
                <a:cubicBezTo>
                  <a:pt x="5010" y="945807"/>
                  <a:pt x="7183" y="766877"/>
                  <a:pt x="22255" y="588646"/>
                </a:cubicBezTo>
                <a:cubicBezTo>
                  <a:pt x="41165" y="395112"/>
                  <a:pt x="35097" y="201070"/>
                  <a:pt x="19010" y="7282"/>
                </a:cubicBezTo>
                <a:close/>
              </a:path>
            </a:pathLst>
          </a:custGeom>
        </p:spPr>
      </p:pic>
      <p:sp>
        <p:nvSpPr>
          <p:cNvPr id="10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9863" y="1818239"/>
            <a:ext cx="2888672" cy="13716"/>
          </a:xfrm>
          <a:custGeom>
            <a:avLst/>
            <a:gdLst>
              <a:gd name="connsiteX0" fmla="*/ 0 w 2888672"/>
              <a:gd name="connsiteY0" fmla="*/ 0 h 13716"/>
              <a:gd name="connsiteX1" fmla="*/ 548848 w 2888672"/>
              <a:gd name="connsiteY1" fmla="*/ 0 h 13716"/>
              <a:gd name="connsiteX2" fmla="*/ 1097695 w 2888672"/>
              <a:gd name="connsiteY2" fmla="*/ 0 h 13716"/>
              <a:gd name="connsiteX3" fmla="*/ 1588770 w 2888672"/>
              <a:gd name="connsiteY3" fmla="*/ 0 h 13716"/>
              <a:gd name="connsiteX4" fmla="*/ 2079844 w 2888672"/>
              <a:gd name="connsiteY4" fmla="*/ 0 h 13716"/>
              <a:gd name="connsiteX5" fmla="*/ 2888672 w 2888672"/>
              <a:gd name="connsiteY5" fmla="*/ 0 h 13716"/>
              <a:gd name="connsiteX6" fmla="*/ 2888672 w 2888672"/>
              <a:gd name="connsiteY6" fmla="*/ 13716 h 13716"/>
              <a:gd name="connsiteX7" fmla="*/ 2282051 w 2888672"/>
              <a:gd name="connsiteY7" fmla="*/ 13716 h 13716"/>
              <a:gd name="connsiteX8" fmla="*/ 1762090 w 2888672"/>
              <a:gd name="connsiteY8" fmla="*/ 13716 h 13716"/>
              <a:gd name="connsiteX9" fmla="*/ 1126582 w 2888672"/>
              <a:gd name="connsiteY9" fmla="*/ 13716 h 13716"/>
              <a:gd name="connsiteX10" fmla="*/ 491074 w 2888672"/>
              <a:gd name="connsiteY10" fmla="*/ 13716 h 13716"/>
              <a:gd name="connsiteX11" fmla="*/ 0 w 2888672"/>
              <a:gd name="connsiteY11" fmla="*/ 13716 h 13716"/>
              <a:gd name="connsiteX12" fmla="*/ 0 w 2888672"/>
              <a:gd name="connsiteY12" fmla="*/ 0 h 13716"/>
              <a:gd name="connsiteX0" fmla="*/ 0 w 2888672"/>
              <a:gd name="connsiteY0" fmla="*/ 0 h 13716"/>
              <a:gd name="connsiteX1" fmla="*/ 577734 w 2888672"/>
              <a:gd name="connsiteY1" fmla="*/ 0 h 13716"/>
              <a:gd name="connsiteX2" fmla="*/ 1184356 w 2888672"/>
              <a:gd name="connsiteY2" fmla="*/ 0 h 13716"/>
              <a:gd name="connsiteX3" fmla="*/ 1733203 w 2888672"/>
              <a:gd name="connsiteY3" fmla="*/ 0 h 13716"/>
              <a:gd name="connsiteX4" fmla="*/ 2368711 w 2888672"/>
              <a:gd name="connsiteY4" fmla="*/ 0 h 13716"/>
              <a:gd name="connsiteX5" fmla="*/ 2888672 w 2888672"/>
              <a:gd name="connsiteY5" fmla="*/ 0 h 13716"/>
              <a:gd name="connsiteX6" fmla="*/ 2888672 w 2888672"/>
              <a:gd name="connsiteY6" fmla="*/ 13716 h 13716"/>
              <a:gd name="connsiteX7" fmla="*/ 2253164 w 2888672"/>
              <a:gd name="connsiteY7" fmla="*/ 13716 h 13716"/>
              <a:gd name="connsiteX8" fmla="*/ 1733203 w 2888672"/>
              <a:gd name="connsiteY8" fmla="*/ 13716 h 13716"/>
              <a:gd name="connsiteX9" fmla="*/ 1097695 w 2888672"/>
              <a:gd name="connsiteY9" fmla="*/ 13716 h 13716"/>
              <a:gd name="connsiteX10" fmla="*/ 0 w 2888672"/>
              <a:gd name="connsiteY10" fmla="*/ 13716 h 13716"/>
              <a:gd name="connsiteX11" fmla="*/ 0 w 2888672"/>
              <a:gd name="connsiteY11"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88672" h="13716" fill="none" extrusionOk="0">
                <a:moveTo>
                  <a:pt x="0" y="0"/>
                </a:moveTo>
                <a:cubicBezTo>
                  <a:pt x="161410" y="-2254"/>
                  <a:pt x="329338" y="6430"/>
                  <a:pt x="548848" y="0"/>
                </a:cubicBezTo>
                <a:cubicBezTo>
                  <a:pt x="774176" y="-21732"/>
                  <a:pt x="937504" y="-16454"/>
                  <a:pt x="1097695" y="0"/>
                </a:cubicBezTo>
                <a:cubicBezTo>
                  <a:pt x="1215599" y="14255"/>
                  <a:pt x="1485148" y="2587"/>
                  <a:pt x="1588770" y="0"/>
                </a:cubicBezTo>
                <a:cubicBezTo>
                  <a:pt x="1747324" y="-4071"/>
                  <a:pt x="1886757" y="-36568"/>
                  <a:pt x="2079844" y="0"/>
                </a:cubicBezTo>
                <a:cubicBezTo>
                  <a:pt x="2296896" y="-37324"/>
                  <a:pt x="2651654" y="32672"/>
                  <a:pt x="2888672" y="0"/>
                </a:cubicBezTo>
                <a:cubicBezTo>
                  <a:pt x="2889184" y="5682"/>
                  <a:pt x="2889320" y="7032"/>
                  <a:pt x="2888672" y="13716"/>
                </a:cubicBezTo>
                <a:cubicBezTo>
                  <a:pt x="2755076" y="15925"/>
                  <a:pt x="2542485" y="-11778"/>
                  <a:pt x="2282051" y="13716"/>
                </a:cubicBezTo>
                <a:cubicBezTo>
                  <a:pt x="1992761" y="28722"/>
                  <a:pt x="1938585" y="35902"/>
                  <a:pt x="1762090" y="13716"/>
                </a:cubicBezTo>
                <a:cubicBezTo>
                  <a:pt x="1546318" y="-17693"/>
                  <a:pt x="1290325" y="16073"/>
                  <a:pt x="1126582" y="13716"/>
                </a:cubicBezTo>
                <a:cubicBezTo>
                  <a:pt x="951524" y="-2153"/>
                  <a:pt x="684108" y="33861"/>
                  <a:pt x="491074" y="13716"/>
                </a:cubicBezTo>
                <a:cubicBezTo>
                  <a:pt x="310291" y="17262"/>
                  <a:pt x="180596" y="9834"/>
                  <a:pt x="0" y="13716"/>
                </a:cubicBezTo>
                <a:cubicBezTo>
                  <a:pt x="679" y="6927"/>
                  <a:pt x="373" y="6531"/>
                  <a:pt x="0" y="0"/>
                </a:cubicBezTo>
                <a:close/>
              </a:path>
              <a:path w="2888672" h="13716" stroke="0" extrusionOk="0">
                <a:moveTo>
                  <a:pt x="0" y="0"/>
                </a:moveTo>
                <a:cubicBezTo>
                  <a:pt x="209582" y="43017"/>
                  <a:pt x="389356" y="-20819"/>
                  <a:pt x="577734" y="0"/>
                </a:cubicBezTo>
                <a:cubicBezTo>
                  <a:pt x="769913" y="47323"/>
                  <a:pt x="1020959" y="-22284"/>
                  <a:pt x="1184356" y="0"/>
                </a:cubicBezTo>
                <a:cubicBezTo>
                  <a:pt x="1337476" y="5215"/>
                  <a:pt x="1604084" y="15317"/>
                  <a:pt x="1733203" y="0"/>
                </a:cubicBezTo>
                <a:cubicBezTo>
                  <a:pt x="1894876" y="-1529"/>
                  <a:pt x="2213674" y="-32135"/>
                  <a:pt x="2368711" y="0"/>
                </a:cubicBezTo>
                <a:cubicBezTo>
                  <a:pt x="2495519" y="15641"/>
                  <a:pt x="2716856" y="1096"/>
                  <a:pt x="2888672" y="0"/>
                </a:cubicBezTo>
                <a:cubicBezTo>
                  <a:pt x="2887840" y="4249"/>
                  <a:pt x="2888823" y="8775"/>
                  <a:pt x="2888672" y="13716"/>
                </a:cubicBezTo>
                <a:cubicBezTo>
                  <a:pt x="2571697" y="3683"/>
                  <a:pt x="2529142" y="16727"/>
                  <a:pt x="2253164" y="13716"/>
                </a:cubicBezTo>
                <a:cubicBezTo>
                  <a:pt x="1968959" y="14248"/>
                  <a:pt x="1966307" y="40521"/>
                  <a:pt x="1733203" y="13716"/>
                </a:cubicBezTo>
                <a:cubicBezTo>
                  <a:pt x="1488336" y="1594"/>
                  <a:pt x="1293205" y="50710"/>
                  <a:pt x="1097695" y="13716"/>
                </a:cubicBezTo>
                <a:cubicBezTo>
                  <a:pt x="964860" y="-38631"/>
                  <a:pt x="417435" y="-31849"/>
                  <a:pt x="0" y="13716"/>
                </a:cubicBezTo>
                <a:cubicBezTo>
                  <a:pt x="499" y="9359"/>
                  <a:pt x="278" y="4465"/>
                  <a:pt x="0" y="0"/>
                </a:cubicBezTo>
                <a:close/>
              </a:path>
              <a:path w="2888672" h="13716" fill="none" stroke="0" extrusionOk="0">
                <a:moveTo>
                  <a:pt x="0" y="0"/>
                </a:moveTo>
                <a:cubicBezTo>
                  <a:pt x="174772" y="-25010"/>
                  <a:pt x="323018" y="394"/>
                  <a:pt x="548848" y="0"/>
                </a:cubicBezTo>
                <a:cubicBezTo>
                  <a:pt x="768188" y="13742"/>
                  <a:pt x="961219" y="-35440"/>
                  <a:pt x="1097695" y="0"/>
                </a:cubicBezTo>
                <a:cubicBezTo>
                  <a:pt x="1250346" y="26245"/>
                  <a:pt x="1436951" y="3655"/>
                  <a:pt x="1588770" y="0"/>
                </a:cubicBezTo>
                <a:cubicBezTo>
                  <a:pt x="1732611" y="-21495"/>
                  <a:pt x="1832866" y="-186"/>
                  <a:pt x="2079844" y="0"/>
                </a:cubicBezTo>
                <a:cubicBezTo>
                  <a:pt x="2252306" y="32830"/>
                  <a:pt x="2594061" y="37304"/>
                  <a:pt x="2888672" y="0"/>
                </a:cubicBezTo>
                <a:cubicBezTo>
                  <a:pt x="2889258" y="6074"/>
                  <a:pt x="2889299" y="6772"/>
                  <a:pt x="2888672" y="13716"/>
                </a:cubicBezTo>
                <a:cubicBezTo>
                  <a:pt x="2738496" y="58038"/>
                  <a:pt x="2549176" y="2555"/>
                  <a:pt x="2282051" y="13716"/>
                </a:cubicBezTo>
                <a:cubicBezTo>
                  <a:pt x="2005228" y="27481"/>
                  <a:pt x="1929565" y="31707"/>
                  <a:pt x="1762090" y="13716"/>
                </a:cubicBezTo>
                <a:cubicBezTo>
                  <a:pt x="1590571" y="-25330"/>
                  <a:pt x="1315722" y="27366"/>
                  <a:pt x="1126582" y="13716"/>
                </a:cubicBezTo>
                <a:cubicBezTo>
                  <a:pt x="974027" y="11220"/>
                  <a:pt x="638679" y="31797"/>
                  <a:pt x="491074" y="13716"/>
                </a:cubicBezTo>
                <a:cubicBezTo>
                  <a:pt x="313595" y="-4093"/>
                  <a:pt x="174358" y="-751"/>
                  <a:pt x="0" y="13716"/>
                </a:cubicBezTo>
                <a:cubicBezTo>
                  <a:pt x="517" y="6882"/>
                  <a:pt x="293" y="655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448976505">
                  <a:custGeom>
                    <a:avLst/>
                    <a:gdLst>
                      <a:gd name="connsiteX0" fmla="*/ 0 w 2888672"/>
                      <a:gd name="connsiteY0" fmla="*/ 0 h 13716"/>
                      <a:gd name="connsiteX1" fmla="*/ 548848 w 2888672"/>
                      <a:gd name="connsiteY1" fmla="*/ 0 h 13716"/>
                      <a:gd name="connsiteX2" fmla="*/ 1097695 w 2888672"/>
                      <a:gd name="connsiteY2" fmla="*/ 0 h 13716"/>
                      <a:gd name="connsiteX3" fmla="*/ 1588770 w 2888672"/>
                      <a:gd name="connsiteY3" fmla="*/ 0 h 13716"/>
                      <a:gd name="connsiteX4" fmla="*/ 2079844 w 2888672"/>
                      <a:gd name="connsiteY4" fmla="*/ 0 h 13716"/>
                      <a:gd name="connsiteX5" fmla="*/ 2888672 w 2888672"/>
                      <a:gd name="connsiteY5" fmla="*/ 0 h 13716"/>
                      <a:gd name="connsiteX6" fmla="*/ 2888672 w 2888672"/>
                      <a:gd name="connsiteY6" fmla="*/ 13716 h 13716"/>
                      <a:gd name="connsiteX7" fmla="*/ 2282051 w 2888672"/>
                      <a:gd name="connsiteY7" fmla="*/ 13716 h 13716"/>
                      <a:gd name="connsiteX8" fmla="*/ 1762090 w 2888672"/>
                      <a:gd name="connsiteY8" fmla="*/ 13716 h 13716"/>
                      <a:gd name="connsiteX9" fmla="*/ 1126582 w 2888672"/>
                      <a:gd name="connsiteY9" fmla="*/ 13716 h 13716"/>
                      <a:gd name="connsiteX10" fmla="*/ 491074 w 2888672"/>
                      <a:gd name="connsiteY10" fmla="*/ 13716 h 13716"/>
                      <a:gd name="connsiteX11" fmla="*/ 0 w 2888672"/>
                      <a:gd name="connsiteY11" fmla="*/ 13716 h 13716"/>
                      <a:gd name="connsiteX12" fmla="*/ 0 w 2888672"/>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8672" h="13716" fill="none" extrusionOk="0">
                        <a:moveTo>
                          <a:pt x="0" y="0"/>
                        </a:moveTo>
                        <a:cubicBezTo>
                          <a:pt x="166018" y="-21650"/>
                          <a:pt x="324595" y="13928"/>
                          <a:pt x="548848" y="0"/>
                        </a:cubicBezTo>
                        <a:cubicBezTo>
                          <a:pt x="773101" y="-13928"/>
                          <a:pt x="950534" y="-21049"/>
                          <a:pt x="1097695" y="0"/>
                        </a:cubicBezTo>
                        <a:cubicBezTo>
                          <a:pt x="1244856" y="21049"/>
                          <a:pt x="1458550" y="-6962"/>
                          <a:pt x="1588770" y="0"/>
                        </a:cubicBezTo>
                        <a:cubicBezTo>
                          <a:pt x="1718991" y="6962"/>
                          <a:pt x="1863597" y="-13221"/>
                          <a:pt x="2079844" y="0"/>
                        </a:cubicBezTo>
                        <a:cubicBezTo>
                          <a:pt x="2296091" y="13221"/>
                          <a:pt x="2621262" y="20786"/>
                          <a:pt x="2888672" y="0"/>
                        </a:cubicBezTo>
                        <a:cubicBezTo>
                          <a:pt x="2889113" y="5861"/>
                          <a:pt x="2889152" y="6998"/>
                          <a:pt x="2888672" y="13716"/>
                        </a:cubicBezTo>
                        <a:cubicBezTo>
                          <a:pt x="2736220" y="36339"/>
                          <a:pt x="2554637" y="-1537"/>
                          <a:pt x="2282051" y="13716"/>
                        </a:cubicBezTo>
                        <a:cubicBezTo>
                          <a:pt x="2009465" y="28969"/>
                          <a:pt x="1936715" y="38325"/>
                          <a:pt x="1762090" y="13716"/>
                        </a:cubicBezTo>
                        <a:cubicBezTo>
                          <a:pt x="1587465" y="-10893"/>
                          <a:pt x="1309780" y="18862"/>
                          <a:pt x="1126582" y="13716"/>
                        </a:cubicBezTo>
                        <a:cubicBezTo>
                          <a:pt x="943384" y="8570"/>
                          <a:pt x="673117" y="24564"/>
                          <a:pt x="491074" y="13716"/>
                        </a:cubicBezTo>
                        <a:cubicBezTo>
                          <a:pt x="309031" y="2868"/>
                          <a:pt x="195167" y="7395"/>
                          <a:pt x="0" y="13716"/>
                        </a:cubicBezTo>
                        <a:cubicBezTo>
                          <a:pt x="575" y="6983"/>
                          <a:pt x="278" y="6569"/>
                          <a:pt x="0" y="0"/>
                        </a:cubicBezTo>
                        <a:close/>
                      </a:path>
                      <a:path w="2888672" h="13716" stroke="0" extrusionOk="0">
                        <a:moveTo>
                          <a:pt x="0" y="0"/>
                        </a:moveTo>
                        <a:cubicBezTo>
                          <a:pt x="199653" y="3496"/>
                          <a:pt x="370997" y="-28488"/>
                          <a:pt x="577734" y="0"/>
                        </a:cubicBezTo>
                        <a:cubicBezTo>
                          <a:pt x="784471" y="28488"/>
                          <a:pt x="1033582" y="10892"/>
                          <a:pt x="1184356" y="0"/>
                        </a:cubicBezTo>
                        <a:cubicBezTo>
                          <a:pt x="1335130" y="-10892"/>
                          <a:pt x="1593250" y="25705"/>
                          <a:pt x="1733203" y="0"/>
                        </a:cubicBezTo>
                        <a:cubicBezTo>
                          <a:pt x="1873156" y="-25705"/>
                          <a:pt x="2212707" y="-23086"/>
                          <a:pt x="2368711" y="0"/>
                        </a:cubicBezTo>
                        <a:cubicBezTo>
                          <a:pt x="2524715" y="23086"/>
                          <a:pt x="2720939" y="-15686"/>
                          <a:pt x="2888672" y="0"/>
                        </a:cubicBezTo>
                        <a:cubicBezTo>
                          <a:pt x="2888205" y="4481"/>
                          <a:pt x="2888656" y="9736"/>
                          <a:pt x="2888672" y="13716"/>
                        </a:cubicBezTo>
                        <a:cubicBezTo>
                          <a:pt x="2574234" y="1528"/>
                          <a:pt x="2536159" y="14834"/>
                          <a:pt x="2253164" y="13716"/>
                        </a:cubicBezTo>
                        <a:cubicBezTo>
                          <a:pt x="1970169" y="12598"/>
                          <a:pt x="1962879" y="39261"/>
                          <a:pt x="1733203" y="13716"/>
                        </a:cubicBezTo>
                        <a:cubicBezTo>
                          <a:pt x="1503527" y="-11829"/>
                          <a:pt x="1303822" y="26162"/>
                          <a:pt x="1097695" y="13716"/>
                        </a:cubicBezTo>
                        <a:cubicBezTo>
                          <a:pt x="891568" y="1270"/>
                          <a:pt x="395945" y="-11356"/>
                          <a:pt x="0" y="13716"/>
                        </a:cubicBezTo>
                        <a:cubicBezTo>
                          <a:pt x="546" y="9062"/>
                          <a:pt x="623" y="465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descr="A close up of a sign&#10;&#10;Description automatically generated">
            <a:extLst>
              <a:ext uri="{FF2B5EF4-FFF2-40B4-BE49-F238E27FC236}">
                <a16:creationId xmlns:a16="http://schemas.microsoft.com/office/drawing/2014/main" id="{92A8DE44-27DC-408B-89BC-16D7D39426D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20186" r="-4" b="11037"/>
          <a:stretch/>
        </p:blipFill>
        <p:spPr>
          <a:xfrm>
            <a:off x="3" y="3246255"/>
            <a:ext cx="2934714" cy="1897245"/>
          </a:xfrm>
          <a:custGeom>
            <a:avLst/>
            <a:gdLst/>
            <a:ahLst/>
            <a:cxnLst/>
            <a:rect l="l" t="t" r="r" b="b"/>
            <a:pathLst>
              <a:path w="3912953" h="2529660">
                <a:moveTo>
                  <a:pt x="936025" y="662"/>
                </a:moveTo>
                <a:cubicBezTo>
                  <a:pt x="1035236" y="-744"/>
                  <a:pt x="1134457" y="93"/>
                  <a:pt x="1233691" y="3173"/>
                </a:cubicBezTo>
                <a:cubicBezTo>
                  <a:pt x="1304145" y="5316"/>
                  <a:pt x="1373087" y="24605"/>
                  <a:pt x="1443792" y="29025"/>
                </a:cubicBezTo>
                <a:cubicBezTo>
                  <a:pt x="1628434" y="40276"/>
                  <a:pt x="1812824" y="30901"/>
                  <a:pt x="1996836" y="18310"/>
                </a:cubicBezTo>
                <a:cubicBezTo>
                  <a:pt x="2245239" y="628"/>
                  <a:pt x="2494513" y="2101"/>
                  <a:pt x="2742715" y="22730"/>
                </a:cubicBezTo>
                <a:cubicBezTo>
                  <a:pt x="2962786" y="43947"/>
                  <a:pt x="3184369" y="39942"/>
                  <a:pt x="3403645" y="10808"/>
                </a:cubicBezTo>
                <a:cubicBezTo>
                  <a:pt x="3527916" y="-7007"/>
                  <a:pt x="3653321" y="9067"/>
                  <a:pt x="3778223" y="10808"/>
                </a:cubicBezTo>
                <a:lnTo>
                  <a:pt x="3895044" y="13590"/>
                </a:lnTo>
                <a:lnTo>
                  <a:pt x="3906212" y="275626"/>
                </a:lnTo>
                <a:cubicBezTo>
                  <a:pt x="3913438" y="398465"/>
                  <a:pt x="3909471" y="521632"/>
                  <a:pt x="3894358" y="643899"/>
                </a:cubicBezTo>
                <a:cubicBezTo>
                  <a:pt x="3888995" y="692536"/>
                  <a:pt x="3889982" y="741301"/>
                  <a:pt x="3888995" y="790066"/>
                </a:cubicBezTo>
                <a:cubicBezTo>
                  <a:pt x="3888712" y="799463"/>
                  <a:pt x="3895063" y="810383"/>
                  <a:pt x="3883632" y="818257"/>
                </a:cubicBezTo>
                <a:lnTo>
                  <a:pt x="3883632" y="830956"/>
                </a:lnTo>
                <a:cubicBezTo>
                  <a:pt x="3896192" y="837941"/>
                  <a:pt x="3889701" y="849370"/>
                  <a:pt x="3890688" y="858514"/>
                </a:cubicBezTo>
                <a:cubicBezTo>
                  <a:pt x="3907355" y="1033621"/>
                  <a:pt x="3909867" y="1209579"/>
                  <a:pt x="3898168" y="1385017"/>
                </a:cubicBezTo>
                <a:cubicBezTo>
                  <a:pt x="3889559" y="1546549"/>
                  <a:pt x="3898449" y="1707827"/>
                  <a:pt x="3908893" y="1869233"/>
                </a:cubicBezTo>
                <a:cubicBezTo>
                  <a:pt x="3921312" y="2061116"/>
                  <a:pt x="3901555" y="2252872"/>
                  <a:pt x="3898591" y="2444754"/>
                </a:cubicBezTo>
                <a:cubicBezTo>
                  <a:pt x="3898309" y="2461962"/>
                  <a:pt x="3899367" y="2479201"/>
                  <a:pt x="3900673" y="2496440"/>
                </a:cubicBezTo>
                <a:lnTo>
                  <a:pt x="3902963" y="2529660"/>
                </a:lnTo>
                <a:lnTo>
                  <a:pt x="0" y="2529660"/>
                </a:lnTo>
                <a:lnTo>
                  <a:pt x="0" y="15736"/>
                </a:lnTo>
                <a:lnTo>
                  <a:pt x="938" y="16032"/>
                </a:lnTo>
                <a:cubicBezTo>
                  <a:pt x="213686" y="39741"/>
                  <a:pt x="426055" y="24338"/>
                  <a:pt x="638426" y="11612"/>
                </a:cubicBezTo>
                <a:cubicBezTo>
                  <a:pt x="737616" y="5719"/>
                  <a:pt x="836815" y="2069"/>
                  <a:pt x="936025" y="662"/>
                </a:cubicBezTo>
                <a:close/>
              </a:path>
            </a:pathLst>
          </a:custGeom>
        </p:spPr>
      </p:pic>
      <p:pic>
        <p:nvPicPr>
          <p:cNvPr id="12" name="Picture 11" descr="A picture containing grass, outdoor, person, field&#10;&#10;Description automatically generated">
            <a:extLst>
              <a:ext uri="{FF2B5EF4-FFF2-40B4-BE49-F238E27FC236}">
                <a16:creationId xmlns:a16="http://schemas.microsoft.com/office/drawing/2014/main" id="{A0384316-8700-4A92-B5EF-32AA4D84728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083192" y="2843376"/>
            <a:ext cx="2294116" cy="2300124"/>
          </a:xfrm>
          <a:custGeom>
            <a:avLst/>
            <a:gdLst/>
            <a:ahLst/>
            <a:cxnLst/>
            <a:rect l="l" t="t" r="r" b="b"/>
            <a:pathLst>
              <a:path w="3058821" h="3066831">
                <a:moveTo>
                  <a:pt x="2787020" y="1261"/>
                </a:moveTo>
                <a:cubicBezTo>
                  <a:pt x="2839709" y="-518"/>
                  <a:pt x="2892422" y="-414"/>
                  <a:pt x="2945069" y="1571"/>
                </a:cubicBezTo>
                <a:lnTo>
                  <a:pt x="3038769" y="8460"/>
                </a:lnTo>
                <a:lnTo>
                  <a:pt x="3040494" y="37341"/>
                </a:lnTo>
                <a:cubicBezTo>
                  <a:pt x="3041244" y="71882"/>
                  <a:pt x="3039776" y="106360"/>
                  <a:pt x="3033397" y="140806"/>
                </a:cubicBezTo>
                <a:cubicBezTo>
                  <a:pt x="3014006" y="247842"/>
                  <a:pt x="3013240" y="353093"/>
                  <a:pt x="3049089" y="457834"/>
                </a:cubicBezTo>
                <a:cubicBezTo>
                  <a:pt x="3061974" y="495214"/>
                  <a:pt x="3059933" y="536166"/>
                  <a:pt x="3055085" y="576225"/>
                </a:cubicBezTo>
                <a:cubicBezTo>
                  <a:pt x="3043731" y="670377"/>
                  <a:pt x="3028167" y="764784"/>
                  <a:pt x="3035311" y="859828"/>
                </a:cubicBezTo>
                <a:cubicBezTo>
                  <a:pt x="3053554" y="1099545"/>
                  <a:pt x="3026891" y="1339261"/>
                  <a:pt x="3038883" y="1578850"/>
                </a:cubicBezTo>
                <a:cubicBezTo>
                  <a:pt x="3039113" y="1594185"/>
                  <a:pt x="3038526" y="1609507"/>
                  <a:pt x="3037097" y="1624778"/>
                </a:cubicBezTo>
                <a:cubicBezTo>
                  <a:pt x="3032504" y="1713061"/>
                  <a:pt x="3017960" y="1801599"/>
                  <a:pt x="3043476" y="1889499"/>
                </a:cubicBezTo>
                <a:cubicBezTo>
                  <a:pt x="3046015" y="1904618"/>
                  <a:pt x="3045632" y="1920080"/>
                  <a:pt x="3042328" y="1935044"/>
                </a:cubicBezTo>
                <a:cubicBezTo>
                  <a:pt x="3031394" y="2011884"/>
                  <a:pt x="3028524" y="2089667"/>
                  <a:pt x="3033780" y="2167106"/>
                </a:cubicBezTo>
                <a:cubicBezTo>
                  <a:pt x="3048962" y="2335903"/>
                  <a:pt x="3051130" y="2505606"/>
                  <a:pt x="3040286" y="2674734"/>
                </a:cubicBezTo>
                <a:cubicBezTo>
                  <a:pt x="3036459" y="2750260"/>
                  <a:pt x="3031611" y="2825530"/>
                  <a:pt x="3028294" y="2900035"/>
                </a:cubicBezTo>
                <a:cubicBezTo>
                  <a:pt x="3027210" y="2934608"/>
                  <a:pt x="3025392" y="2969245"/>
                  <a:pt x="3026078" y="3003803"/>
                </a:cubicBezTo>
                <a:lnTo>
                  <a:pt x="3033892" y="3066831"/>
                </a:lnTo>
                <a:lnTo>
                  <a:pt x="23851" y="3066831"/>
                </a:lnTo>
                <a:lnTo>
                  <a:pt x="42401" y="2704831"/>
                </a:lnTo>
                <a:cubicBezTo>
                  <a:pt x="45364" y="2461136"/>
                  <a:pt x="53409" y="2216933"/>
                  <a:pt x="28288" y="1974000"/>
                </a:cubicBezTo>
                <a:cubicBezTo>
                  <a:pt x="11213" y="1809420"/>
                  <a:pt x="17986" y="1645602"/>
                  <a:pt x="21091" y="1481150"/>
                </a:cubicBezTo>
                <a:cubicBezTo>
                  <a:pt x="24619" y="1296377"/>
                  <a:pt x="22926" y="1111480"/>
                  <a:pt x="22926" y="926707"/>
                </a:cubicBezTo>
                <a:cubicBezTo>
                  <a:pt x="22643" y="846322"/>
                  <a:pt x="27442" y="766445"/>
                  <a:pt x="35627" y="686441"/>
                </a:cubicBezTo>
                <a:cubicBezTo>
                  <a:pt x="47340" y="570372"/>
                  <a:pt x="33228" y="454937"/>
                  <a:pt x="14458" y="340646"/>
                </a:cubicBezTo>
                <a:cubicBezTo>
                  <a:pt x="3337" y="261010"/>
                  <a:pt x="-1375" y="180751"/>
                  <a:pt x="346" y="100506"/>
                </a:cubicBezTo>
                <a:lnTo>
                  <a:pt x="2424" y="12627"/>
                </a:lnTo>
                <a:lnTo>
                  <a:pt x="3495" y="12901"/>
                </a:lnTo>
                <a:cubicBezTo>
                  <a:pt x="343898" y="-3971"/>
                  <a:pt x="684174" y="17086"/>
                  <a:pt x="1024451" y="18263"/>
                </a:cubicBezTo>
                <a:cubicBezTo>
                  <a:pt x="1134033" y="18655"/>
                  <a:pt x="1243235" y="13685"/>
                  <a:pt x="1352564" y="9238"/>
                </a:cubicBezTo>
                <a:cubicBezTo>
                  <a:pt x="1493565" y="3614"/>
                  <a:pt x="1634312" y="14731"/>
                  <a:pt x="1775060" y="12508"/>
                </a:cubicBezTo>
                <a:cubicBezTo>
                  <a:pt x="2008160" y="8846"/>
                  <a:pt x="2241134" y="19571"/>
                  <a:pt x="2474235" y="12508"/>
                </a:cubicBezTo>
                <a:cubicBezTo>
                  <a:pt x="2578497" y="9238"/>
                  <a:pt x="2682758" y="4268"/>
                  <a:pt x="2787020" y="1261"/>
                </a:cubicBezTo>
                <a:close/>
              </a:path>
            </a:pathLst>
          </a:custGeom>
        </p:spPr>
      </p:pic>
      <p:sp>
        <p:nvSpPr>
          <p:cNvPr id="2" name="Rectangle 1">
            <a:extLst>
              <a:ext uri="{FF2B5EF4-FFF2-40B4-BE49-F238E27FC236}">
                <a16:creationId xmlns:a16="http://schemas.microsoft.com/office/drawing/2014/main" id="{45C030B7-5B21-40DE-BAEB-7D46CD8D805E}"/>
              </a:ext>
            </a:extLst>
          </p:cNvPr>
          <p:cNvSpPr/>
          <p:nvPr/>
        </p:nvSpPr>
        <p:spPr>
          <a:xfrm>
            <a:off x="5375816" y="1987507"/>
            <a:ext cx="3764406" cy="3228791"/>
          </a:xfrm>
          <a:prstGeom prst="rect">
            <a:avLst/>
          </a:prstGeom>
        </p:spPr>
        <p:txBody>
          <a:bodyPr vert="horz" lIns="91440" tIns="45720" rIns="91440" bIns="45720" rtlCol="0">
            <a:noAutofit/>
          </a:bodyPr>
          <a:lstStyle/>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150" b="1" i="0" u="none" strike="noStrike" kern="1200" cap="none" spc="0" normalizeH="0" baseline="0" noProof="0" dirty="0">
                <a:ln>
                  <a:noFill/>
                </a:ln>
                <a:solidFill>
                  <a:prstClr val="black"/>
                </a:solidFill>
                <a:effectLst/>
                <a:uLnTx/>
                <a:uFillTx/>
                <a:latin typeface="Calibri"/>
                <a:ea typeface="Arial Unicode MS" panose="020B0604020202020204"/>
                <a:cs typeface="+mn-cs"/>
              </a:rPr>
              <a:t>Engage with the host culture and learn about Hawaiian history. Hawai‘i is so much more than fun in the sun. </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150" b="1" i="0" u="none" strike="noStrike" kern="1200" cap="none" spc="0" normalizeH="0" baseline="0" noProof="0" dirty="0">
                <a:ln>
                  <a:noFill/>
                </a:ln>
                <a:solidFill>
                  <a:prstClr val="black"/>
                </a:solidFill>
                <a:effectLst/>
                <a:uLnTx/>
                <a:uFillTx/>
                <a:latin typeface="Calibri"/>
                <a:ea typeface="Arial Unicode MS" panose="020B0604020202020204"/>
                <a:cs typeface="+mn-cs"/>
              </a:rPr>
              <a:t>Interact responsibly with natural resources: stay on trails, take your trash out of natural areas, don’t touch reefs or marine life</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150" b="1" i="0" u="none" strike="noStrike" kern="1200" cap="none" spc="0" normalizeH="0" baseline="0" noProof="0" dirty="0">
                <a:ln>
                  <a:noFill/>
                </a:ln>
                <a:solidFill>
                  <a:prstClr val="black"/>
                </a:solidFill>
                <a:effectLst/>
                <a:uLnTx/>
                <a:uFillTx/>
                <a:latin typeface="Calibri"/>
                <a:ea typeface="Arial Unicode MS" panose="020B0604020202020204"/>
                <a:cs typeface="+mn-cs"/>
              </a:rPr>
              <a:t>Take part in voluntourism activities with O‘ahu-based groups </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prstClr val="black"/>
                </a:solidFill>
                <a:effectLst/>
                <a:uLnTx/>
                <a:uFillTx/>
                <a:latin typeface="Calibri"/>
                <a:ea typeface="Arial Unicode MS" panose="020B0604020202020204"/>
                <a:cs typeface="+mn-cs"/>
              </a:rPr>
              <a:t>Look for ecotourism outfitters with the STAH seal of approval.</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prstClr val="black"/>
                </a:solidFill>
                <a:effectLst/>
                <a:uLnTx/>
                <a:uFillTx/>
                <a:latin typeface="Calibri"/>
                <a:ea typeface="Arial Unicode MS" panose="020B0604020202020204"/>
                <a:cs typeface="+mn-cs"/>
              </a:rPr>
              <a:t>Use reef safe sunscreen</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prstClr val="black"/>
                </a:solidFill>
                <a:effectLst/>
                <a:uLnTx/>
                <a:uFillTx/>
                <a:latin typeface="Calibri"/>
                <a:ea typeface="Arial Unicode MS" panose="020B0604020202020204"/>
                <a:cs typeface="+mn-cs"/>
              </a:rPr>
              <a:t>Bring or buy, and then use a reusable water bottle. </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prstClr val="black"/>
                </a:solidFill>
                <a:effectLst/>
                <a:uLnTx/>
                <a:uFillTx/>
                <a:latin typeface="Calibri"/>
                <a:ea typeface="Arial Unicode MS" panose="020B0604020202020204"/>
                <a:cs typeface="+mn-cs"/>
              </a:rPr>
              <a:t>Clean your shoes before hiking to inhibit the spread of disease and invasive species into Hawai‘i’s  natural habitats.</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prstClr val="black"/>
                </a:solidFill>
                <a:effectLst/>
                <a:uLnTx/>
                <a:uFillTx/>
                <a:latin typeface="Calibri"/>
                <a:ea typeface="Arial Unicode MS" panose="020B0604020202020204"/>
                <a:cs typeface="+mn-cs"/>
              </a:rPr>
              <a:t>Look for locally sourced food options</a:t>
            </a:r>
          </a:p>
        </p:txBody>
      </p:sp>
      <p:sp>
        <p:nvSpPr>
          <p:cNvPr id="108" name="Rectangle 107">
            <a:extLst>
              <a:ext uri="{FF2B5EF4-FFF2-40B4-BE49-F238E27FC236}">
                <a16:creationId xmlns:a16="http://schemas.microsoft.com/office/drawing/2014/main" id="{7FDFD8CA-41F1-4198-8E04-BFFB105C1B01}"/>
              </a:ext>
            </a:extLst>
          </p:cNvPr>
          <p:cNvSpPr/>
          <p:nvPr/>
        </p:nvSpPr>
        <p:spPr>
          <a:xfrm>
            <a:off x="3077872" y="0"/>
            <a:ext cx="1835325" cy="184666"/>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6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Paepae o He'eia</a:t>
            </a:r>
          </a:p>
        </p:txBody>
      </p:sp>
      <p:sp>
        <p:nvSpPr>
          <p:cNvPr id="110" name="Rectangle 109">
            <a:extLst>
              <a:ext uri="{FF2B5EF4-FFF2-40B4-BE49-F238E27FC236}">
                <a16:creationId xmlns:a16="http://schemas.microsoft.com/office/drawing/2014/main" id="{15CAE910-149E-4E17-9FBA-2400849041C0}"/>
              </a:ext>
            </a:extLst>
          </p:cNvPr>
          <p:cNvSpPr/>
          <p:nvPr/>
        </p:nvSpPr>
        <p:spPr>
          <a:xfrm>
            <a:off x="-5" y="0"/>
            <a:ext cx="1835325" cy="184666"/>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6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Paepae o He'eia</a:t>
            </a:r>
          </a:p>
        </p:txBody>
      </p:sp>
      <p:sp>
        <p:nvSpPr>
          <p:cNvPr id="112" name="Rectangle 111">
            <a:extLst>
              <a:ext uri="{FF2B5EF4-FFF2-40B4-BE49-F238E27FC236}">
                <a16:creationId xmlns:a16="http://schemas.microsoft.com/office/drawing/2014/main" id="{429D165C-6149-4483-8A7B-AA69AD93ACE6}"/>
              </a:ext>
            </a:extLst>
          </p:cNvPr>
          <p:cNvSpPr/>
          <p:nvPr/>
        </p:nvSpPr>
        <p:spPr>
          <a:xfrm>
            <a:off x="2985732" y="2705741"/>
            <a:ext cx="1835325" cy="184666"/>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6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Gunstock Ranch</a:t>
            </a:r>
          </a:p>
        </p:txBody>
      </p:sp>
      <p:sp>
        <p:nvSpPr>
          <p:cNvPr id="113" name="TextBox 112">
            <a:extLst>
              <a:ext uri="{FF2B5EF4-FFF2-40B4-BE49-F238E27FC236}">
                <a16:creationId xmlns:a16="http://schemas.microsoft.com/office/drawing/2014/main" id="{6AB9C51E-7162-4486-92FD-DA4FBB89473C}"/>
              </a:ext>
            </a:extLst>
          </p:cNvPr>
          <p:cNvSpPr txBox="1"/>
          <p:nvPr/>
        </p:nvSpPr>
        <p:spPr>
          <a:xfrm>
            <a:off x="5388970" y="291991"/>
            <a:ext cx="3672602" cy="133882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6884"/>
                </a:solidFill>
                <a:effectLst/>
                <a:uLnTx/>
                <a:uFillTx/>
                <a:latin typeface="Arial Unicode MS" pitchFamily="34" charset="-128"/>
                <a:ea typeface="Arial Unicode MS" pitchFamily="34" charset="-128"/>
                <a:cs typeface="Arial Unicode MS" pitchFamily="34" charset="-128"/>
              </a:rPr>
              <a:t>MĀLAMA </a:t>
            </a:r>
            <a:r>
              <a:rPr kumimoji="0" lang="en-US" sz="2000" b="0" i="0" u="none" strike="noStrike" kern="1200" cap="all" spc="0" normalizeH="0" baseline="0" noProof="0" dirty="0">
                <a:ln>
                  <a:noFill/>
                </a:ln>
                <a:solidFill>
                  <a:srgbClr val="006884"/>
                </a:solidFill>
                <a:effectLst/>
                <a:uLnTx/>
                <a:uFillTx/>
                <a:latin typeface="Arial Unicode MS" pitchFamily="34" charset="-128"/>
                <a:ea typeface="Arial Unicode MS" pitchFamily="34" charset="-128"/>
                <a:cs typeface="Arial Unicode MS" pitchFamily="34" charset="-128"/>
              </a:rPr>
              <a:t>O‘ahu</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1" u="none" strike="noStrike" kern="1200" cap="all" spc="0" normalizeH="0" baseline="0" noProof="0" dirty="0">
                <a:ln>
                  <a:noFill/>
                </a:ln>
                <a:solidFill>
                  <a:srgbClr val="006884"/>
                </a:solidFill>
                <a:effectLst/>
                <a:uLnTx/>
                <a:uFillTx/>
                <a:latin typeface="Arial Unicode MS" pitchFamily="34" charset="-128"/>
                <a:ea typeface="Arial Unicode MS" pitchFamily="34" charset="-128"/>
                <a:cs typeface="Arial Unicode MS" pitchFamily="34" charset="-128"/>
              </a:rPr>
              <a:t>SUSTAINABLE &amp; RESPONSIBLE TRAVEL ON O‘ahu</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all" spc="0" normalizeH="0" baseline="0" noProof="0" dirty="0">
              <a:ln>
                <a:noFill/>
              </a:ln>
              <a:solidFill>
                <a:srgbClr val="006884"/>
              </a:solidFill>
              <a:effectLst/>
              <a:uLnTx/>
              <a:uFillTx/>
              <a:latin typeface="Arial Unicode MS" pitchFamily="34" charset="-128"/>
              <a:ea typeface="Arial Unicode MS" pitchFamily="34" charset="-128"/>
              <a:cs typeface="Arial Unicode MS"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all" spc="0" normalizeH="0" baseline="0" noProof="0" dirty="0">
                <a:ln>
                  <a:noFill/>
                </a:ln>
                <a:solidFill>
                  <a:srgbClr val="006884"/>
                </a:solidFill>
                <a:effectLst/>
                <a:uLnTx/>
                <a:uFillTx/>
                <a:latin typeface="Arial Unicode MS" pitchFamily="34" charset="-128"/>
                <a:ea typeface="Arial Unicode MS" pitchFamily="34" charset="-128"/>
                <a:cs typeface="Arial Unicode MS" pitchFamily="34" charset="-128"/>
              </a:rPr>
              <a:t>Sustainable tourism association of Hawai‘I</a:t>
            </a:r>
            <a:endParaRPr kumimoji="0" lang="en-US" sz="600" b="0" i="0" u="none" strike="noStrike" kern="1200" cap="all" spc="0" normalizeH="0" baseline="0" noProof="0" dirty="0">
              <a:ln>
                <a:noFill/>
              </a:ln>
              <a:solidFill>
                <a:srgbClr val="006884"/>
              </a:solidFill>
              <a:effectLst/>
              <a:uLnTx/>
              <a:uFillTx/>
              <a:latin typeface="Arial Unicode MS" pitchFamily="34" charset="-128"/>
              <a:ea typeface="Arial Unicode MS" pitchFamily="34" charset="-128"/>
              <a:cs typeface="Arial Unicode MS" pitchFamily="34" charset="-128"/>
            </a:endParaRPr>
          </a:p>
        </p:txBody>
      </p:sp>
      <p:pic>
        <p:nvPicPr>
          <p:cNvPr id="13" name="Picture 12" descr="A close up of a sign&#10;&#10;Description automatically generated">
            <a:extLst>
              <a:ext uri="{FF2B5EF4-FFF2-40B4-BE49-F238E27FC236}">
                <a16:creationId xmlns:a16="http://schemas.microsoft.com/office/drawing/2014/main" id="{630CE9E5-BAEE-4E02-B03F-7E197067CFC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05800" y="32634"/>
            <a:ext cx="755772" cy="342119"/>
          </a:xfrm>
          <a:prstGeom prst="rect">
            <a:avLst/>
          </a:prstGeom>
        </p:spPr>
      </p:pic>
    </p:spTree>
    <p:extLst>
      <p:ext uri="{BB962C8B-B14F-4D97-AF65-F5344CB8AC3E}">
        <p14:creationId xmlns:p14="http://schemas.microsoft.com/office/powerpoint/2010/main" val="2350670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riding on top of a tree&#10;&#10;Description automatically generated">
            <a:extLst>
              <a:ext uri="{FF2B5EF4-FFF2-40B4-BE49-F238E27FC236}">
                <a16:creationId xmlns:a16="http://schemas.microsoft.com/office/drawing/2014/main" id="{5AEB5B36-3053-4E3C-8063-EFFB9A2AED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96388" y="-639"/>
            <a:ext cx="2071111" cy="2580242"/>
          </a:xfrm>
          <a:prstGeom prst="rect">
            <a:avLst/>
          </a:prstGeom>
        </p:spPr>
      </p:pic>
      <p:pic>
        <p:nvPicPr>
          <p:cNvPr id="7" name="Picture 6" descr="A person standing next to a tree&#10;&#10;Description automatically generated">
            <a:extLst>
              <a:ext uri="{FF2B5EF4-FFF2-40B4-BE49-F238E27FC236}">
                <a16:creationId xmlns:a16="http://schemas.microsoft.com/office/drawing/2014/main" id="{463F61B4-6693-43CD-ABF9-4F9FDA945E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2563257"/>
            <a:ext cx="2057379" cy="2580243"/>
          </a:xfrm>
          <a:prstGeom prst="rect">
            <a:avLst/>
          </a:prstGeom>
        </p:spPr>
      </p:pic>
      <p:pic>
        <p:nvPicPr>
          <p:cNvPr id="9" name="Picture 8" descr="A person standing next to a tree&#10;&#10;Description automatically generated">
            <a:extLst>
              <a:ext uri="{FF2B5EF4-FFF2-40B4-BE49-F238E27FC236}">
                <a16:creationId xmlns:a16="http://schemas.microsoft.com/office/drawing/2014/main" id="{5D585A65-09F8-40A5-BCCF-5A0F6FAA877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
          <a:stretch/>
        </p:blipFill>
        <p:spPr>
          <a:xfrm>
            <a:off x="-10652" y="0"/>
            <a:ext cx="2068050" cy="2613945"/>
          </a:xfrm>
          <a:prstGeom prst="rect">
            <a:avLst/>
          </a:prstGeom>
        </p:spPr>
      </p:pic>
      <p:pic>
        <p:nvPicPr>
          <p:cNvPr id="11" name="Picture 10" descr="A person standing on a rock&#10;&#10;Description automatically generated">
            <a:extLst>
              <a:ext uri="{FF2B5EF4-FFF2-40B4-BE49-F238E27FC236}">
                <a16:creationId xmlns:a16="http://schemas.microsoft.com/office/drawing/2014/main" id="{8FB12374-5E75-40CF-AE25-8B9384D687A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115653" y="2563257"/>
            <a:ext cx="2028347" cy="2580243"/>
          </a:xfrm>
          <a:prstGeom prst="rect">
            <a:avLst/>
          </a:prstGeom>
        </p:spPr>
      </p:pic>
      <p:sp>
        <p:nvSpPr>
          <p:cNvPr id="12" name="Rectangle 11">
            <a:extLst>
              <a:ext uri="{FF2B5EF4-FFF2-40B4-BE49-F238E27FC236}">
                <a16:creationId xmlns:a16="http://schemas.microsoft.com/office/drawing/2014/main" id="{BB5454AE-8603-4742-A267-8A28A168E0BE}"/>
              </a:ext>
            </a:extLst>
          </p:cNvPr>
          <p:cNvSpPr/>
          <p:nvPr/>
        </p:nvSpPr>
        <p:spPr>
          <a:xfrm>
            <a:off x="2057399" y="0"/>
            <a:ext cx="5058252" cy="514286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2D050"/>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23C1F20A-2C82-4BA2-9734-9E4363928ADC}"/>
              </a:ext>
            </a:extLst>
          </p:cNvPr>
          <p:cNvSpPr/>
          <p:nvPr/>
        </p:nvSpPr>
        <p:spPr>
          <a:xfrm>
            <a:off x="2348916" y="747045"/>
            <a:ext cx="4495800" cy="36535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D01EC38A-E49E-4F32-98BB-E2301F91BCF5}"/>
              </a:ext>
            </a:extLst>
          </p:cNvPr>
          <p:cNvSpPr/>
          <p:nvPr/>
        </p:nvSpPr>
        <p:spPr>
          <a:xfrm>
            <a:off x="2438400" y="1003899"/>
            <a:ext cx="4343400" cy="438593"/>
          </a:xfrm>
          <a:prstGeom prst="rect">
            <a:avLst/>
          </a:prstGeom>
        </p:spPr>
        <p:txBody>
          <a:bodyPr vert="horz" lIns="91440" tIns="45720" rIns="91440" bIns="45720" rtlCol="0" anchor="b">
            <a:normAutofit fontScale="92500" lnSpcReduction="10000"/>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dirty="0">
                <a:ln>
                  <a:noFill/>
                </a:ln>
                <a:solidFill>
                  <a:srgbClr val="006884"/>
                </a:solidFill>
                <a:effectLst/>
                <a:uLnTx/>
                <a:uFillTx/>
                <a:latin typeface="Arial Unicode MS" pitchFamily="34" charset="-128"/>
                <a:ea typeface="Arial Unicode MS" pitchFamily="34" charset="-128"/>
                <a:cs typeface="Arial Unicode MS" pitchFamily="34" charset="-128"/>
              </a:rPr>
              <a:t>HIKING RESOURCES</a:t>
            </a:r>
            <a:endParaRPr kumimoji="0" lang="en-US" sz="3200" b="1"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977870AA-00F3-4194-8797-6572A710AD3E}"/>
              </a:ext>
            </a:extLst>
          </p:cNvPr>
          <p:cNvSpPr/>
          <p:nvPr/>
        </p:nvSpPr>
        <p:spPr>
          <a:xfrm>
            <a:off x="2438400" y="1657350"/>
            <a:ext cx="4343400" cy="2589028"/>
          </a:xfrm>
          <a:prstGeom prst="rect">
            <a:avLst/>
          </a:prstGeom>
        </p:spPr>
        <p:txBody>
          <a:bodyPr vert="horz" lIns="91440" tIns="45720" rIns="91440" bIns="45720" rtlCol="0" anchor="t">
            <a:normAutofit/>
          </a:body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sz="2400" b="0" i="0" u="none" strike="noStrike" kern="1200" cap="none" spc="0" normalizeH="0" baseline="0" noProof="0" dirty="0">
                <a:ln>
                  <a:noFill/>
                </a:ln>
                <a:solidFill>
                  <a:srgbClr val="006884"/>
                </a:solidFill>
                <a:effectLst/>
                <a:uLnTx/>
                <a:uFillTx/>
                <a:latin typeface="Arial Unicode MS" pitchFamily="34" charset="-128"/>
                <a:ea typeface="Arial Unicode MS" pitchFamily="34" charset="-128"/>
                <a:cs typeface="Arial Unicode MS" pitchFamily="34" charset="-128"/>
              </a:rPr>
              <a:t>N</a:t>
            </a:r>
            <a:r>
              <a:rPr kumimoji="0" lang="en-US" sz="2400" b="0" i="0" u="none" strike="noStrike" kern="1200" cap="all" spc="0" normalizeH="0" baseline="0" noProof="0" dirty="0">
                <a:ln>
                  <a:noFill/>
                </a:ln>
                <a:solidFill>
                  <a:srgbClr val="006884"/>
                </a:solidFill>
                <a:effectLst/>
                <a:uLnTx/>
                <a:uFillTx/>
                <a:latin typeface="Arial Unicode MS" pitchFamily="34" charset="-128"/>
                <a:ea typeface="Arial Unicode MS" pitchFamily="34" charset="-128"/>
                <a:cs typeface="Arial Unicode MS" pitchFamily="34" charset="-128"/>
              </a:rPr>
              <a:t>ā</a:t>
            </a:r>
            <a:r>
              <a:rPr kumimoji="0" lang="en-US" sz="2400" b="0" i="0" u="none" strike="noStrike" kern="1200" cap="none" spc="0" normalizeH="0" baseline="0" noProof="0" dirty="0">
                <a:ln>
                  <a:noFill/>
                </a:ln>
                <a:solidFill>
                  <a:srgbClr val="006884"/>
                </a:solidFill>
                <a:effectLst/>
                <a:uLnTx/>
                <a:uFillTx/>
                <a:latin typeface="Arial Unicode MS" pitchFamily="34" charset="-128"/>
                <a:ea typeface="Arial Unicode MS" pitchFamily="34" charset="-128"/>
                <a:cs typeface="Arial Unicode MS" pitchFamily="34" charset="-128"/>
              </a:rPr>
              <a:t> ALA HELE </a:t>
            </a:r>
          </a:p>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sz="2400" b="0" i="0" u="none" strike="noStrike" kern="1200" cap="all" spc="0" normalizeH="0" baseline="0" noProof="0" dirty="0">
                <a:ln>
                  <a:noFill/>
                </a:ln>
                <a:solidFill>
                  <a:srgbClr val="006884"/>
                </a:solidFill>
                <a:effectLst/>
                <a:uLnTx/>
                <a:uFillTx/>
                <a:latin typeface="Arial Unicode MS" pitchFamily="34" charset="-128"/>
                <a:ea typeface="Arial Unicode MS" pitchFamily="34" charset="-128"/>
                <a:cs typeface="Arial Unicode MS" pitchFamily="34" charset="-128"/>
              </a:rPr>
              <a:t>Hawai‘i</a:t>
            </a:r>
            <a:r>
              <a:rPr kumimoji="0" lang="en-US" sz="2400" b="0" i="0" u="none" strike="noStrike" kern="1200" cap="none" spc="0" normalizeH="0" baseline="0" noProof="0" dirty="0">
                <a:ln>
                  <a:noFill/>
                </a:ln>
                <a:solidFill>
                  <a:srgbClr val="006884"/>
                </a:solidFill>
                <a:effectLst/>
                <a:uLnTx/>
                <a:uFillTx/>
                <a:latin typeface="Arial Unicode MS" pitchFamily="34" charset="-128"/>
                <a:ea typeface="Arial Unicode MS" pitchFamily="34" charset="-128"/>
                <a:cs typeface="Arial Unicode MS" pitchFamily="34" charset="-128"/>
              </a:rPr>
              <a:t> TRAIL AND ACCESS SYSTEM</a:t>
            </a:r>
          </a:p>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altLang="en-US" sz="1800" b="0" i="0" u="none" strike="noStrike" kern="1200" cap="none" spc="0" normalizeH="0" baseline="0" noProof="0" dirty="0">
                <a:ln>
                  <a:noFill/>
                </a:ln>
                <a:solidFill>
                  <a:srgbClr val="006884"/>
                </a:solidFill>
                <a:effectLst/>
                <a:uLnTx/>
                <a:uFillTx/>
                <a:latin typeface="Arial" panose="020B0604020202020204" pitchFamily="34" charset="0"/>
                <a:ea typeface="Arial Unicode MS" pitchFamily="34" charset="-128"/>
                <a:cs typeface="+mn-cs"/>
              </a:rPr>
              <a:t>https://hawaiitrails.hawaii.gov</a:t>
            </a:r>
          </a:p>
          <a:p>
            <a:pPr marL="0" marR="0" lvl="0" indent="0" algn="ctr" defTabSz="914400" rtl="0" eaLnBrk="1" fontAlgn="base" latinLnBrk="0" hangingPunct="1">
              <a:lnSpc>
                <a:spcPct val="90000"/>
              </a:lnSpc>
              <a:spcBef>
                <a:spcPct val="0"/>
              </a:spcBef>
              <a:spcAft>
                <a:spcPts val="600"/>
              </a:spcAft>
              <a:buClrTx/>
              <a:buSzTx/>
              <a:buFontTx/>
              <a:buNone/>
              <a:tabLst/>
              <a:defRPr/>
            </a:pPr>
            <a:endParaRPr kumimoji="0" lang="en-US" altLang="en-US" sz="1100" b="0" i="0" u="none" strike="noStrike" kern="1200" cap="none" spc="0" normalizeH="0" baseline="0" noProof="0" dirty="0">
              <a:ln>
                <a:noFill/>
              </a:ln>
              <a:solidFill>
                <a:srgbClr val="006884"/>
              </a:solidFill>
              <a:effectLst/>
              <a:uLnTx/>
              <a:uFillTx/>
              <a:latin typeface="Arial" panose="020B0604020202020204" pitchFamily="34" charset="0"/>
              <a:ea typeface="Arial Unicode MS" pitchFamily="34" charset="-128"/>
              <a:cs typeface="+mn-cs"/>
            </a:endParaRPr>
          </a:p>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altLang="en-US" sz="2400" b="0" i="0" u="none" strike="noStrike" kern="1200" cap="none" spc="0" normalizeH="0" baseline="0" noProof="0" dirty="0">
                <a:ln>
                  <a:noFill/>
                </a:ln>
                <a:solidFill>
                  <a:srgbClr val="006884"/>
                </a:solidFill>
                <a:effectLst/>
                <a:uLnTx/>
                <a:uFillTx/>
                <a:latin typeface="Arial" panose="020B0604020202020204" pitchFamily="34" charset="0"/>
                <a:ea typeface="Arial Unicode MS" pitchFamily="34" charset="-128"/>
                <a:cs typeface="+mn-cs"/>
              </a:rPr>
              <a:t>The State of Hawai‘i Trail and access program </a:t>
            </a:r>
          </a:p>
          <a:p>
            <a:pPr marL="0" marR="0" lvl="0" indent="0" algn="l" defTabSz="914400" rtl="0" eaLnBrk="1" fontAlgn="base" latinLnBrk="0" hangingPunct="1">
              <a:lnSpc>
                <a:spcPct val="90000"/>
              </a:lnSpc>
              <a:spcBef>
                <a:spcPct val="0"/>
              </a:spcBef>
              <a:spcAft>
                <a:spcPts val="600"/>
              </a:spcAft>
              <a:buClrTx/>
              <a:buSzTx/>
              <a:buFontTx/>
              <a:buNone/>
              <a:tabLst/>
              <a:defRPr/>
            </a:pPr>
            <a:endParaRPr kumimoji="0" lang="en-US" altLang="en-US" sz="1500" b="1" i="1"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pic>
        <p:nvPicPr>
          <p:cNvPr id="10" name="Picture 9" descr="A close up of a sign&#10;&#10;Description automatically generated">
            <a:extLst>
              <a:ext uri="{FF2B5EF4-FFF2-40B4-BE49-F238E27FC236}">
                <a16:creationId xmlns:a16="http://schemas.microsoft.com/office/drawing/2014/main" id="{B97DE252-4976-4905-A47F-C8254744302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53399" y="109434"/>
            <a:ext cx="897087" cy="406089"/>
          </a:xfrm>
          <a:prstGeom prst="rect">
            <a:avLst/>
          </a:prstGeom>
        </p:spPr>
      </p:pic>
    </p:spTree>
    <p:extLst>
      <p:ext uri="{BB962C8B-B14F-4D97-AF65-F5344CB8AC3E}">
        <p14:creationId xmlns:p14="http://schemas.microsoft.com/office/powerpoint/2010/main" val="350494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241299"/>
            <a:ext cx="5293730" cy="1473199"/>
          </a:xfrm>
          <a:prstGeom prst="rect">
            <a:avLst/>
          </a:prstGeom>
          <a:solidFill>
            <a:srgbClr val="334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CFF6765-33E2-A447-8C22-703E95200B50}"/>
              </a:ext>
            </a:extLst>
          </p:cNvPr>
          <p:cNvSpPr txBox="1"/>
          <p:nvPr/>
        </p:nvSpPr>
        <p:spPr>
          <a:xfrm>
            <a:off x="393192" y="368445"/>
            <a:ext cx="4945641" cy="1218907"/>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Calibri"/>
                <a:ea typeface="+mn-ea"/>
                <a:cs typeface="+mn-cs"/>
              </a:rPr>
              <a:t>OUTERSPATIAL APP</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Calibri"/>
                <a:ea typeface="+mn-ea"/>
                <a:cs typeface="+mn-cs"/>
              </a:rPr>
              <a:t>dlnr.hawaii.gov/</a:t>
            </a:r>
            <a:r>
              <a:rPr kumimoji="0" lang="en-US" sz="3500" b="1" i="0" u="none" strike="noStrike" kern="1200" cap="none" spc="0" normalizeH="0" baseline="0" noProof="0" dirty="0" err="1">
                <a:ln>
                  <a:noFill/>
                </a:ln>
                <a:solidFill>
                  <a:srgbClr val="FFFFFF"/>
                </a:solidFill>
                <a:effectLst/>
                <a:uLnTx/>
                <a:uFillTx/>
                <a:latin typeface="Calibri"/>
                <a:ea typeface="+mn-ea"/>
                <a:cs typeface="+mn-cs"/>
              </a:rPr>
              <a:t>dofaw</a:t>
            </a:r>
            <a:r>
              <a:rPr kumimoji="0" lang="en-US" sz="3500" b="1" i="0" u="none" strike="noStrike" kern="1200" cap="none" spc="0" normalizeH="0" baseline="0" noProof="0" dirty="0">
                <a:ln>
                  <a:noFill/>
                </a:ln>
                <a:solidFill>
                  <a:srgbClr val="FFFFFF"/>
                </a:solidFill>
                <a:effectLst/>
                <a:uLnTx/>
                <a:uFillTx/>
                <a:latin typeface="Calibri"/>
                <a:ea typeface="+mn-ea"/>
                <a:cs typeface="+mn-cs"/>
              </a:rPr>
              <a:t>/app</a:t>
            </a:r>
            <a:endParaRPr kumimoji="0" lang="en-US" sz="3400" b="1" i="0" u="none" strike="noStrike" kern="1200" cap="none" spc="0" normalizeH="0" baseline="0" noProof="0" dirty="0">
              <a:ln>
                <a:noFill/>
              </a:ln>
              <a:solidFill>
                <a:srgbClr val="FFFFFF"/>
              </a:solidFill>
              <a:effectLst/>
              <a:uLnTx/>
              <a:uFillTx/>
              <a:latin typeface="Calibri"/>
              <a:ea typeface="+mn-ea"/>
              <a:cs typeface="+mn-cs"/>
            </a:endParaRPr>
          </a:p>
        </p:txBody>
      </p:sp>
      <p:sp>
        <p:nvSpPr>
          <p:cNvPr id="56" name="Rectangle 13">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7" y="1841175"/>
            <a:ext cx="2580872" cy="3060192"/>
          </a:xfrm>
          <a:prstGeom prst="rect">
            <a:avLst/>
          </a:prstGeom>
          <a:solidFill>
            <a:srgbClr val="FE410E">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descr="Qr code&#10;&#10;Description automatically generated">
            <a:extLst>
              <a:ext uri="{FF2B5EF4-FFF2-40B4-BE49-F238E27FC236}">
                <a16:creationId xmlns:a16="http://schemas.microsoft.com/office/drawing/2014/main" id="{C5A61AA3-171F-41BE-B752-DAC1FEA819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3192" y="2252308"/>
            <a:ext cx="2300517" cy="2223783"/>
          </a:xfrm>
          <a:prstGeom prst="rect">
            <a:avLst/>
          </a:prstGeom>
        </p:spPr>
      </p:pic>
      <p:sp>
        <p:nvSpPr>
          <p:cNvPr id="57" name="Rectangle 15">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56101" y="1841175"/>
            <a:ext cx="2580872" cy="3060191"/>
          </a:xfrm>
          <a:prstGeom prst="rect">
            <a:avLst/>
          </a:prstGeom>
          <a:solidFill>
            <a:srgbClr val="FE410E">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descr="A screenshot of a computer&#10;&#10;Description automatically generated with low confidence">
            <a:extLst>
              <a:ext uri="{FF2B5EF4-FFF2-40B4-BE49-F238E27FC236}">
                <a16:creationId xmlns:a16="http://schemas.microsoft.com/office/drawing/2014/main" id="{4766F3BC-E68A-4030-B3CF-B89A5097F9B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04227" y="2303854"/>
            <a:ext cx="2300519" cy="2120690"/>
          </a:xfrm>
          <a:prstGeom prst="rect">
            <a:avLst/>
          </a:prstGeom>
        </p:spPr>
      </p:pic>
      <p:sp>
        <p:nvSpPr>
          <p:cNvPr id="58" name="Rectangle 1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7731" y="241299"/>
            <a:ext cx="3234970" cy="46609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AF686585-5DA6-475E-BB29-7A038F15837C}"/>
              </a:ext>
            </a:extLst>
          </p:cNvPr>
          <p:cNvSpPr/>
          <p:nvPr/>
        </p:nvSpPr>
        <p:spPr>
          <a:xfrm>
            <a:off x="5715000" y="241300"/>
            <a:ext cx="3124200" cy="4660066"/>
          </a:xfrm>
          <a:prstGeom prst="rect">
            <a:avLst/>
          </a:prstGeom>
        </p:spPr>
        <p:txBody>
          <a:bodyPr vert="horz" lIns="91440" tIns="45720" rIns="91440" bIns="45720" rtlCol="0" anchor="ctr">
            <a:normAutofit fontScale="47500" lnSpcReduction="20000"/>
          </a:bodyPr>
          <a:lstStyle/>
          <a:p>
            <a:pPr marL="0" marR="0" lvl="0" indent="-228600" algn="l"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endParaRPr kumimoji="0" lang="en-US" altLang="en-US" sz="900" b="0" i="0" u="none" strike="noStrike" kern="1200" cap="none" spc="0" normalizeH="0" baseline="0" noProof="0" dirty="0">
              <a:ln>
                <a:noFill/>
              </a:ln>
              <a:solidFill>
                <a:srgbClr val="FFFFFF"/>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altLang="en-US" sz="4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Hike Smart When You #VisitOahu</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US" altLang="en-US" sz="21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Know Before You Go: Take a Hike and Track Yourself.  </a:t>
            </a:r>
          </a:p>
          <a:p>
            <a:pPr marL="0" marR="0" lvl="0" indent="0" algn="l" defTabSz="914400" rtl="0" eaLnBrk="1" fontAlgn="base" latinLnBrk="0" hangingPunct="1">
              <a:lnSpc>
                <a:spcPct val="90000"/>
              </a:lnSpc>
              <a:spcBef>
                <a:spcPct val="0"/>
              </a:spcBef>
              <a:spcAft>
                <a:spcPts val="600"/>
              </a:spcAft>
              <a:buClrTx/>
              <a:buSzTx/>
              <a:buFontTx/>
              <a:buNone/>
              <a:tabLst/>
              <a:defRPr/>
            </a:pPr>
            <a:endParaRPr kumimoji="0" lang="en-US" altLang="en-US" sz="900" b="0" i="0" u="none" strike="noStrike" kern="1200" cap="none" spc="0" normalizeH="0" baseline="0" noProof="0" dirty="0">
              <a:ln>
                <a:noFill/>
              </a:ln>
              <a:solidFill>
                <a:srgbClr val="FFFFFF"/>
              </a:solidFill>
              <a:effectLst/>
              <a:uLnTx/>
              <a:uFillTx/>
              <a:latin typeface="Calibri"/>
              <a:ea typeface="+mn-ea"/>
              <a:cs typeface="+mn-cs"/>
            </a:endParaRPr>
          </a:p>
          <a:p>
            <a:pPr marL="0" marR="0" lvl="0" indent="0" algn="l" defTabSz="914400" rtl="0" eaLnBrk="1" fontAlgn="base" latinLnBrk="0" hangingPunct="1">
              <a:lnSpc>
                <a:spcPct val="12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Developed by the Department of Land and Natural Resources (DLNR) </a:t>
            </a:r>
          </a:p>
          <a:p>
            <a:pPr marL="0" marR="0" lvl="0" indent="0" algn="l" defTabSz="914400" rtl="0" eaLnBrk="1" fontAlgn="base" latinLnBrk="0" hangingPunct="1">
              <a:lnSpc>
                <a:spcPct val="120000"/>
              </a:lnSpc>
              <a:spcBef>
                <a:spcPct val="0"/>
              </a:spcBef>
              <a:spcAft>
                <a:spcPts val="0"/>
              </a:spcAft>
              <a:buClrTx/>
              <a:buSzTx/>
              <a:buFontTx/>
              <a:buNone/>
              <a:tabLst/>
              <a:defRPr/>
            </a:pPr>
            <a:endParaRPr kumimoji="0" lang="en-US" alt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2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Official information about trails and other outdoor recreation spots </a:t>
            </a:r>
          </a:p>
          <a:p>
            <a:pPr marL="0" marR="0" lvl="0" indent="0" algn="l" defTabSz="914400" rtl="0" eaLnBrk="1" fontAlgn="base" latinLnBrk="0" hangingPunct="1">
              <a:lnSpc>
                <a:spcPct val="120000"/>
              </a:lnSpc>
              <a:spcBef>
                <a:spcPct val="0"/>
              </a:spcBef>
              <a:spcAft>
                <a:spcPts val="0"/>
              </a:spcAft>
              <a:buClrTx/>
              <a:buSzTx/>
              <a:buFontTx/>
              <a:buNone/>
              <a:tabLst/>
              <a:defRPr/>
            </a:pPr>
            <a:endParaRPr kumimoji="0" lang="en-US" alt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2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Users can download trail or route before heading out </a:t>
            </a:r>
          </a:p>
          <a:p>
            <a:pPr marL="0" marR="0" lvl="0" indent="0" algn="l" defTabSz="914400" rtl="0" eaLnBrk="1" fontAlgn="base" latinLnBrk="0" hangingPunct="1">
              <a:lnSpc>
                <a:spcPct val="120000"/>
              </a:lnSpc>
              <a:spcBef>
                <a:spcPct val="0"/>
              </a:spcBef>
              <a:spcAft>
                <a:spcPts val="0"/>
              </a:spcAft>
              <a:buClrTx/>
              <a:buSzTx/>
              <a:buFontTx/>
              <a:buNone/>
              <a:tabLst/>
              <a:defRPr/>
            </a:pPr>
            <a:endParaRPr kumimoji="0" lang="en-US" alt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2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The app will continue to provide their location through the phone’s GPS throughout the hike — even if cell service drops. </a:t>
            </a:r>
          </a:p>
          <a:p>
            <a:pPr marL="0" marR="0" lvl="0" indent="0" algn="l" defTabSz="914400" rtl="0" eaLnBrk="1" fontAlgn="base" latinLnBrk="0" hangingPunct="1">
              <a:lnSpc>
                <a:spcPct val="120000"/>
              </a:lnSpc>
              <a:spcBef>
                <a:spcPct val="0"/>
              </a:spcBef>
              <a:spcAft>
                <a:spcPts val="0"/>
              </a:spcAft>
              <a:buClrTx/>
              <a:buSzTx/>
              <a:buFontTx/>
              <a:buNone/>
              <a:tabLst/>
              <a:defRPr/>
            </a:pPr>
            <a:endParaRPr kumimoji="0" lang="en-US" alt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2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The information updated by the state agency’s staff  -  users can know which areas and trails can be legally and safely accessed </a:t>
            </a:r>
          </a:p>
          <a:p>
            <a:pPr marL="0" marR="0" lvl="0" indent="0" algn="l" defTabSz="914400" rtl="0" eaLnBrk="1" fontAlgn="base" latinLnBrk="0" hangingPunct="1">
              <a:lnSpc>
                <a:spcPct val="90000"/>
              </a:lnSpc>
              <a:spcBef>
                <a:spcPct val="0"/>
              </a:spcBef>
              <a:spcAft>
                <a:spcPts val="600"/>
              </a:spcAft>
              <a:buClrTx/>
              <a:buSzTx/>
              <a:buFontTx/>
              <a:buNone/>
              <a:tabLst/>
              <a:defRPr/>
            </a:pPr>
            <a:endParaRPr kumimoji="0" lang="en-US" altLang="en-US" sz="900" b="0" i="0" u="none" strike="noStrike" kern="1200" cap="none" spc="0" normalizeH="0" baseline="0" noProof="0" dirty="0">
              <a:ln>
                <a:noFill/>
              </a:ln>
              <a:solidFill>
                <a:srgbClr val="FFFFFF"/>
              </a:solidFill>
              <a:effectLst/>
              <a:uLnTx/>
              <a:uFillTx/>
              <a:latin typeface="Calibri"/>
              <a:ea typeface="+mn-ea"/>
              <a:cs typeface="+mn-cs"/>
            </a:endParaRPr>
          </a:p>
          <a:p>
            <a:pPr marL="0" marR="0" lvl="0" indent="-228600" algn="l"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endParaRPr kumimoji="0" lang="en-US" altLang="en-US" sz="900" b="1" i="1" u="none" strike="noStrike" kern="1200" cap="none" spc="0" normalizeH="0" baseline="0" noProof="0" dirty="0">
              <a:ln>
                <a:noFill/>
              </a:ln>
              <a:solidFill>
                <a:srgbClr val="FFFFFF"/>
              </a:solidFill>
              <a:effectLst/>
              <a:uLnTx/>
              <a:uFillTx/>
              <a:latin typeface="Calibri"/>
              <a:ea typeface="+mn-ea"/>
              <a:cs typeface="+mn-cs"/>
            </a:endParaRPr>
          </a:p>
        </p:txBody>
      </p:sp>
      <p:pic>
        <p:nvPicPr>
          <p:cNvPr id="54" name="Picture 53" descr="A close up of a sign&#10;&#10;Description automatically generated">
            <a:extLst>
              <a:ext uri="{FF2B5EF4-FFF2-40B4-BE49-F238E27FC236}">
                <a16:creationId xmlns:a16="http://schemas.microsoft.com/office/drawing/2014/main" id="{27C455F4-5840-4141-80C1-661F9A08537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05800" y="38255"/>
            <a:ext cx="770092" cy="348602"/>
          </a:xfrm>
          <a:prstGeom prst="rect">
            <a:avLst/>
          </a:prstGeom>
        </p:spPr>
      </p:pic>
    </p:spTree>
    <p:extLst>
      <p:ext uri="{BB962C8B-B14F-4D97-AF65-F5344CB8AC3E}">
        <p14:creationId xmlns:p14="http://schemas.microsoft.com/office/powerpoint/2010/main" val="2107740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descr="A close up of a sign&#10;&#10;Description automatically generated">
            <a:extLst>
              <a:ext uri="{FF2B5EF4-FFF2-40B4-BE49-F238E27FC236}">
                <a16:creationId xmlns:a16="http://schemas.microsoft.com/office/drawing/2014/main" id="{E96D1D3D-183C-4966-9FB1-637E07CDE09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731" b="-445"/>
          <a:stretch/>
        </p:blipFill>
        <p:spPr>
          <a:xfrm>
            <a:off x="2703068" y="11430"/>
            <a:ext cx="3233845" cy="2582691"/>
          </a:xfrm>
          <a:prstGeom prst="rect">
            <a:avLst/>
          </a:prstGeom>
        </p:spPr>
      </p:pic>
      <p:pic>
        <p:nvPicPr>
          <p:cNvPr id="15" name="Picture 14" descr="A hand holding a piece of cake&#10;&#10;Description automatically generated">
            <a:extLst>
              <a:ext uri="{FF2B5EF4-FFF2-40B4-BE49-F238E27FC236}">
                <a16:creationId xmlns:a16="http://schemas.microsoft.com/office/drawing/2014/main" id="{BFB91C37-67DF-41A7-AF2B-40B4E3E42C0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7425" y="1"/>
            <a:ext cx="2906825" cy="5143500"/>
          </a:xfrm>
          <a:prstGeom prst="rect">
            <a:avLst/>
          </a:prstGeom>
        </p:spPr>
      </p:pic>
      <p:pic>
        <p:nvPicPr>
          <p:cNvPr id="17" name="Picture 16" descr="A stack of flyers on a table&#10;&#10;Description automatically generated">
            <a:extLst>
              <a:ext uri="{FF2B5EF4-FFF2-40B4-BE49-F238E27FC236}">
                <a16:creationId xmlns:a16="http://schemas.microsoft.com/office/drawing/2014/main" id="{B31BDCBC-CA05-4004-814C-7A88510513B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818078" y="2560809"/>
            <a:ext cx="3118835" cy="2582691"/>
          </a:xfrm>
          <a:prstGeom prst="rect">
            <a:avLst/>
          </a:prstGeom>
        </p:spPr>
      </p:pic>
      <p:pic>
        <p:nvPicPr>
          <p:cNvPr id="19" name="Picture 18">
            <a:extLst>
              <a:ext uri="{FF2B5EF4-FFF2-40B4-BE49-F238E27FC236}">
                <a16:creationId xmlns:a16="http://schemas.microsoft.com/office/drawing/2014/main" id="{1B697B16-7DC9-470F-9F29-8AFF58771B0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496"/>
          <a:stretch/>
        </p:blipFill>
        <p:spPr>
          <a:xfrm>
            <a:off x="5936913" y="1"/>
            <a:ext cx="3207087" cy="5143500"/>
          </a:xfrm>
          <a:prstGeom prst="rect">
            <a:avLst/>
          </a:prstGeom>
        </p:spPr>
      </p:pic>
      <p:sp>
        <p:nvSpPr>
          <p:cNvPr id="7" name="Rectangle 6">
            <a:extLst>
              <a:ext uri="{FF2B5EF4-FFF2-40B4-BE49-F238E27FC236}">
                <a16:creationId xmlns:a16="http://schemas.microsoft.com/office/drawing/2014/main" id="{6D643767-383B-4E4D-8EDB-8D026E954926}"/>
              </a:ext>
            </a:extLst>
          </p:cNvPr>
          <p:cNvSpPr/>
          <p:nvPr/>
        </p:nvSpPr>
        <p:spPr>
          <a:xfrm>
            <a:off x="5936913" y="802853"/>
            <a:ext cx="3207087" cy="4511171"/>
          </a:xfrm>
          <a:prstGeom prst="rect">
            <a:avLst/>
          </a:prstGeom>
        </p:spPr>
        <p:txBody>
          <a:bodyPr wrap="squar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Hale‘iwa Farmers Market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(located at Waimea Valley)</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Thu 2:00pm – 6:00pm</a:t>
            </a:r>
          </a:p>
          <a:p>
            <a:pPr marL="0" marR="0" lvl="0" indent="0" algn="ctr" defTabSz="342900" rtl="0" eaLnBrk="1" fontAlgn="auto" latinLnBrk="0" hangingPunct="1">
              <a:lnSpc>
                <a:spcPct val="100000"/>
              </a:lnSpc>
              <a:spcBef>
                <a:spcPts val="0"/>
              </a:spcBef>
              <a:spcAft>
                <a:spcPts val="0"/>
              </a:spcAft>
              <a:buClrTx/>
              <a:buSzTx/>
              <a:buFontTx/>
              <a:buNone/>
              <a:tabLst/>
              <a:defRPr/>
            </a:pPr>
            <a:endParaRPr lang="en-US" sz="900" dirty="0">
              <a:solidFill>
                <a:prstClr val="black"/>
              </a:solidFill>
              <a:latin typeface="Arial" panose="020B0604020202020204" pitchFamily="34" charset="0"/>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International Marketplace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Thu 4:00pm – 8:00pm</a:t>
            </a:r>
          </a:p>
          <a:p>
            <a:pPr marL="0" marR="0" lvl="0" indent="0" algn="ctr" defTabSz="342900" rtl="0" eaLnBrk="1" fontAlgn="auto" latinLnBrk="0" hangingPunct="1">
              <a:lnSpc>
                <a:spcPct val="100000"/>
              </a:lnSpc>
              <a:spcBef>
                <a:spcPts val="0"/>
              </a:spcBef>
              <a:spcAft>
                <a:spcPts val="0"/>
              </a:spcAft>
              <a:buClrTx/>
              <a:buSzTx/>
              <a:buFontTx/>
              <a:buNone/>
              <a:tabLst/>
              <a:defRPr/>
            </a:pPr>
            <a:endParaRPr lang="en-US" sz="900" dirty="0">
              <a:solidFill>
                <a:prstClr val="black"/>
              </a:solidFill>
              <a:latin typeface="Arial" panose="020B0604020202020204" pitchFamily="34" charset="0"/>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Market at Ka Makana Ali'i</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Wed 3:00pm – 7:00pm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Sun 11:00am – 3:00pm</a:t>
            </a: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Pearlridge Farmers Market</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(Uptown by Macy’s)</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Sat 8:00am-12:00pm</a:t>
            </a: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Kaka‘ako Farmers Market</a:t>
            </a:r>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1050 Ala Moana Blvd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Sat 8:00am-12:00pm </a:t>
            </a: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Kapi‘olani Community College Farmers Market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Sat 7:30am – 11:00am</a:t>
            </a:r>
          </a:p>
          <a:p>
            <a:pPr marL="0" marR="0" lvl="0" indent="0" algn="ctr" defTabSz="342900" rtl="0" eaLnBrk="1" fontAlgn="auto" latinLnBrk="0" hangingPunct="1">
              <a:lnSpc>
                <a:spcPct val="15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*Subject to change*</a:t>
            </a:r>
          </a:p>
        </p:txBody>
      </p:sp>
      <p:sp>
        <p:nvSpPr>
          <p:cNvPr id="3" name="Rectangle 2">
            <a:extLst>
              <a:ext uri="{FF2B5EF4-FFF2-40B4-BE49-F238E27FC236}">
                <a16:creationId xmlns:a16="http://schemas.microsoft.com/office/drawing/2014/main" id="{F571D255-F423-4E1A-9775-C3A141BF6E42}"/>
              </a:ext>
            </a:extLst>
          </p:cNvPr>
          <p:cNvSpPr/>
          <p:nvPr/>
        </p:nvSpPr>
        <p:spPr>
          <a:xfrm>
            <a:off x="5926279" y="324552"/>
            <a:ext cx="3208409" cy="446276"/>
          </a:xfrm>
          <a:prstGeom prst="rect">
            <a:avLst/>
          </a:prstGeom>
        </p:spPr>
        <p:txBody>
          <a:bodyPr wrap="squar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006884"/>
                </a:solidFill>
                <a:effectLst/>
                <a:uLnTx/>
                <a:uFillTx/>
                <a:latin typeface="Arial Unicode MS" pitchFamily="34" charset="-128"/>
                <a:ea typeface="Arial Unicode MS" pitchFamily="34" charset="-128"/>
                <a:cs typeface="Arial Unicode MS" pitchFamily="34" charset="-128"/>
              </a:rPr>
              <a:t>FARMERS MARKETS</a:t>
            </a:r>
            <a:endParaRPr kumimoji="0" lang="en-US" sz="2300" b="0" i="0" u="none" strike="noStrike" kern="1200" cap="none" spc="0" normalizeH="0" baseline="0" noProof="0" dirty="0">
              <a:ln>
                <a:noFill/>
              </a:ln>
              <a:solidFill>
                <a:prstClr val="black"/>
              </a:solidFill>
              <a:effectLst/>
              <a:uLnTx/>
              <a:uFillTx/>
              <a:latin typeface="Arial Unicode MS" pitchFamily="34" charset="-128"/>
              <a:ea typeface="Arial Unicode MS" pitchFamily="34" charset="-128"/>
              <a:cs typeface="Arial Unicode MS" pitchFamily="34" charset="-128"/>
            </a:endParaRPr>
          </a:p>
        </p:txBody>
      </p:sp>
      <p:pic>
        <p:nvPicPr>
          <p:cNvPr id="8" name="Picture 7" descr="A close up of a sign&#10;&#10;Description automatically generated">
            <a:extLst>
              <a:ext uri="{FF2B5EF4-FFF2-40B4-BE49-F238E27FC236}">
                <a16:creationId xmlns:a16="http://schemas.microsoft.com/office/drawing/2014/main" id="{39E8B78C-4A90-44D1-96D8-C7789117818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81999" y="0"/>
            <a:ext cx="752689" cy="340723"/>
          </a:xfrm>
          <a:prstGeom prst="rect">
            <a:avLst/>
          </a:prstGeom>
        </p:spPr>
      </p:pic>
    </p:spTree>
    <p:extLst>
      <p:ext uri="{BB962C8B-B14F-4D97-AF65-F5344CB8AC3E}">
        <p14:creationId xmlns:p14="http://schemas.microsoft.com/office/powerpoint/2010/main" val="427713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FF6765-33E2-A447-8C22-703E95200B50}"/>
              </a:ext>
            </a:extLst>
          </p:cNvPr>
          <p:cNvSpPr txBox="1"/>
          <p:nvPr/>
        </p:nvSpPr>
        <p:spPr>
          <a:xfrm>
            <a:off x="171745" y="98764"/>
            <a:ext cx="769620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0" normalizeH="0" baseline="0" noProof="0" dirty="0">
                <a:ln>
                  <a:noFill/>
                </a:ln>
                <a:solidFill>
                  <a:srgbClr val="006884"/>
                </a:solidFill>
                <a:effectLst/>
                <a:uLnTx/>
                <a:uFillTx/>
                <a:latin typeface="Arial Unicode MS" pitchFamily="34" charset="-128"/>
                <a:ea typeface="Arial Unicode MS" pitchFamily="34" charset="-128"/>
                <a:cs typeface="Arial Unicode MS" pitchFamily="34" charset="-128"/>
              </a:rPr>
              <a:t>Native Hawaiian Signature Events &amp; Festivals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0" normalizeH="0" baseline="0" noProof="0" dirty="0">
                <a:ln>
                  <a:noFill/>
                </a:ln>
                <a:solidFill>
                  <a:srgbClr val="006884"/>
                </a:solidFill>
                <a:effectLst/>
                <a:uLnTx/>
                <a:uFillTx/>
                <a:latin typeface="Arial Unicode MS" pitchFamily="34" charset="-128"/>
                <a:ea typeface="Arial Unicode MS" pitchFamily="34" charset="-128"/>
                <a:cs typeface="Arial Unicode MS" pitchFamily="34" charset="-128"/>
              </a:rPr>
              <a:t>www.gohawaii.com/events</a:t>
            </a:r>
            <a:endParaRPr kumimoji="0" lang="en-US" sz="1800" b="0" i="0" u="none" strike="noStrike" kern="1200" cap="all" spc="0" normalizeH="0" baseline="0" noProof="0" dirty="0">
              <a:ln>
                <a:noFill/>
              </a:ln>
              <a:solidFill>
                <a:srgbClr val="006884"/>
              </a:solidFill>
              <a:effectLst/>
              <a:uLnTx/>
              <a:uFillTx/>
              <a:latin typeface="Arial Unicode MS" pitchFamily="34" charset="-128"/>
              <a:ea typeface="Arial Unicode MS" pitchFamily="34" charset="-128"/>
              <a:cs typeface="Arial Unicode MS" pitchFamily="34" charset="-128"/>
            </a:endParaRPr>
          </a:p>
        </p:txBody>
      </p:sp>
      <p:pic>
        <p:nvPicPr>
          <p:cNvPr id="2" name="Picture 1">
            <a:extLst>
              <a:ext uri="{FF2B5EF4-FFF2-40B4-BE49-F238E27FC236}">
                <a16:creationId xmlns:a16="http://schemas.microsoft.com/office/drawing/2014/main" id="{5F493B34-6ACC-4189-A138-7220B3835D6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352" y="652762"/>
            <a:ext cx="4811091" cy="2734789"/>
          </a:xfrm>
          <a:prstGeom prst="rect">
            <a:avLst/>
          </a:prstGeom>
        </p:spPr>
      </p:pic>
      <p:pic>
        <p:nvPicPr>
          <p:cNvPr id="4" name="Picture 3">
            <a:extLst>
              <a:ext uri="{FF2B5EF4-FFF2-40B4-BE49-F238E27FC236}">
                <a16:creationId xmlns:a16="http://schemas.microsoft.com/office/drawing/2014/main" id="{497F2EBC-304E-4B35-BC5B-ABF5BBFE61F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79009" y="3409950"/>
            <a:ext cx="1675581" cy="1733550"/>
          </a:xfrm>
          <a:prstGeom prst="rect">
            <a:avLst/>
          </a:prstGeom>
        </p:spPr>
      </p:pic>
      <p:pic>
        <p:nvPicPr>
          <p:cNvPr id="8" name="Picture 7" descr="A close up of a green plant&#10;&#10;Description automatically generated">
            <a:extLst>
              <a:ext uri="{FF2B5EF4-FFF2-40B4-BE49-F238E27FC236}">
                <a16:creationId xmlns:a16="http://schemas.microsoft.com/office/drawing/2014/main" id="{4B0DC97E-1C94-481E-9C0F-FD5CE166A592}"/>
              </a:ext>
            </a:extLst>
          </p:cNvPr>
          <p:cNvPicPr>
            <a:picLocks noChangeAspect="1"/>
          </p:cNvPicPr>
          <p:nvPr/>
        </p:nvPicPr>
        <p:blipFill rotWithShape="1">
          <a:blip r:embed="rId5" cstate="screen">
            <a:lum bright="70000" contrast="-70000"/>
            <a:extLst>
              <a:ext uri="{28A0092B-C50C-407E-A947-70E740481C1C}">
                <a14:useLocalDpi xmlns:a14="http://schemas.microsoft.com/office/drawing/2010/main"/>
              </a:ext>
            </a:extLst>
          </a:blip>
          <a:srcRect/>
          <a:stretch/>
        </p:blipFill>
        <p:spPr>
          <a:xfrm>
            <a:off x="4918652" y="652762"/>
            <a:ext cx="4223464" cy="4490738"/>
          </a:xfrm>
          <a:prstGeom prst="rect">
            <a:avLst/>
          </a:prstGeom>
        </p:spPr>
      </p:pic>
      <p:sp>
        <p:nvSpPr>
          <p:cNvPr id="10" name="Rectangle 9">
            <a:extLst>
              <a:ext uri="{FF2B5EF4-FFF2-40B4-BE49-F238E27FC236}">
                <a16:creationId xmlns:a16="http://schemas.microsoft.com/office/drawing/2014/main" id="{6571FF51-4553-438E-9E8F-3C95B35FEB53}"/>
              </a:ext>
            </a:extLst>
          </p:cNvPr>
          <p:cNvSpPr/>
          <p:nvPr/>
        </p:nvSpPr>
        <p:spPr>
          <a:xfrm>
            <a:off x="4951116" y="819150"/>
            <a:ext cx="4191000" cy="393954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Prince </a:t>
            </a:r>
            <a:r>
              <a:rPr kumimoji="0" lang="en-US" altLang="en-US"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Kūhiō</a:t>
            </a:r>
            <a:r>
              <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Festival: March 2024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mn-cs"/>
                <a:hlinkClick r:id="rId6">
                  <a:extLst>
                    <a:ext uri="{A12FA001-AC4F-418D-AE19-62706E023703}">
                      <ahyp:hlinkClr xmlns:ahyp="http://schemas.microsoft.com/office/drawing/2018/hyperlinkcolor" val="tx"/>
                    </a:ext>
                  </a:extLst>
                </a:hlinkClick>
              </a:rPr>
              <a:t>www.PrinceKuhioFestival.</a:t>
            </a:r>
            <a:r>
              <a:rPr kumimoji="0" lang="en-US" altLang="en-US"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mn-cs"/>
              </a:rPr>
              <a:t>com</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Annual King Kamehameha Celebration:  June 2024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mn-cs"/>
                <a:hlinkClick r:id="rId7">
                  <a:extLst>
                    <a:ext uri="{A12FA001-AC4F-418D-AE19-62706E023703}">
                      <ahyp:hlinkClr xmlns:ahyp="http://schemas.microsoft.com/office/drawing/2018/hyperlinkcolor" val="tx"/>
                    </a:ext>
                  </a:extLst>
                </a:hlinkClick>
              </a:rPr>
              <a:t>http://ags.hawaii.gov/kamehameha/</a:t>
            </a:r>
            <a:endParaRPr kumimoji="0" lang="en-US" altLang="en-US"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altLang="en-US" sz="1200" b="1"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Annual Prince Lot Hula Festival: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July 2024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mn-cs"/>
                <a:hlinkClick r:id="rId8">
                  <a:extLst>
                    <a:ext uri="{A12FA001-AC4F-418D-AE19-62706E023703}">
                      <ahyp:hlinkClr xmlns:ahyp="http://schemas.microsoft.com/office/drawing/2018/hyperlinkcolor" val="tx"/>
                    </a:ext>
                  </a:extLst>
                </a:hlinkClick>
              </a:rPr>
              <a:t>www.moanaluagardensfoundation.org</a:t>
            </a:r>
            <a:endParaRPr kumimoji="0" lang="en-US" altLang="en-US"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altLang="en-US" sz="12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Aloha Festivals – September 2024 </a:t>
            </a:r>
            <a:r>
              <a:rPr kumimoji="0" lang="en-US" altLang="en-US"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mn-cs"/>
                <a:hlinkClick r:id="rId9">
                  <a:extLst>
                    <a:ext uri="{A12FA001-AC4F-418D-AE19-62706E023703}">
                      <ahyp:hlinkClr xmlns:ahyp="http://schemas.microsoft.com/office/drawing/2018/hyperlinkcolor" val="tx"/>
                    </a:ext>
                  </a:extLst>
                </a:hlinkClick>
              </a:rPr>
              <a:t>www.AlohaFestivals.com</a:t>
            </a:r>
            <a:endParaRPr kumimoji="0" lang="en-US" altLang="en-US"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mn-cs"/>
              </a:rPr>
              <a:t>*Please check festival websites for event updates*</a:t>
            </a:r>
          </a:p>
        </p:txBody>
      </p:sp>
      <p:pic>
        <p:nvPicPr>
          <p:cNvPr id="12" name="Picture 11">
            <a:extLst>
              <a:ext uri="{FF2B5EF4-FFF2-40B4-BE49-F238E27FC236}">
                <a16:creationId xmlns:a16="http://schemas.microsoft.com/office/drawing/2014/main" id="{6503F0B5-C38D-4A13-AA9C-D56F84CFF291}"/>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2552" y="3409950"/>
            <a:ext cx="1416380" cy="1733550"/>
          </a:xfrm>
          <a:prstGeom prst="rect">
            <a:avLst/>
          </a:prstGeom>
        </p:spPr>
      </p:pic>
      <p:pic>
        <p:nvPicPr>
          <p:cNvPr id="14" name="Picture 13">
            <a:extLst>
              <a:ext uri="{FF2B5EF4-FFF2-40B4-BE49-F238E27FC236}">
                <a16:creationId xmlns:a16="http://schemas.microsoft.com/office/drawing/2014/main" id="{BFEB4018-3488-408A-B7C4-2497983D902B}"/>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3174667" y="3398750"/>
            <a:ext cx="1675581" cy="1744750"/>
          </a:xfrm>
          <a:prstGeom prst="rect">
            <a:avLst/>
          </a:prstGeom>
        </p:spPr>
      </p:pic>
    </p:spTree>
    <p:extLst>
      <p:ext uri="{BB962C8B-B14F-4D97-AF65-F5344CB8AC3E}">
        <p14:creationId xmlns:p14="http://schemas.microsoft.com/office/powerpoint/2010/main" val="2004969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picture containing mountain, outdoor, nature, sky&#10;&#10;Description automatically generated">
            <a:extLst>
              <a:ext uri="{FF2B5EF4-FFF2-40B4-BE49-F238E27FC236}">
                <a16:creationId xmlns:a16="http://schemas.microsoft.com/office/drawing/2014/main" id="{C5115DD3-E80F-44BF-AB9F-4CE4FD14B30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5143490"/>
          </a:xfrm>
          <a:prstGeom prst="rect">
            <a:avLst/>
          </a:prstGeom>
        </p:spPr>
      </p:pic>
      <p:sp>
        <p:nvSpPr>
          <p:cNvPr id="37" name="Rectangle 36">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240882"/>
            <a:ext cx="3249230" cy="4422557"/>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5DE4DCB-6F26-425F-99E0-154FECBD47C6}"/>
              </a:ext>
            </a:extLst>
          </p:cNvPr>
          <p:cNvSpPr/>
          <p:nvPr/>
        </p:nvSpPr>
        <p:spPr>
          <a:xfrm>
            <a:off x="446103" y="480197"/>
            <a:ext cx="2819430" cy="100873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a:ea typeface="+mn-ea"/>
                <a:cs typeface="+mn-cs"/>
              </a:rPr>
              <a:t>TRAVEL ADVISOR RESOURCES </a:t>
            </a:r>
            <a:endParaRPr kumimoji="0" lang="en-US" sz="3000" b="0" i="0" u="none" strike="noStrike" kern="1200" cap="all" spc="0" normalizeH="0" baseline="0" noProof="0" dirty="0">
              <a:ln>
                <a:noFill/>
              </a:ln>
              <a:solidFill>
                <a:prstClr val="black"/>
              </a:solidFill>
              <a:effectLst/>
              <a:uLnTx/>
              <a:uFillTx/>
              <a:latin typeface="Calibri Light" panose="020F0302020204030204"/>
              <a:ea typeface="+mn-ea"/>
              <a:cs typeface="+mn-cs"/>
            </a:endParaRPr>
          </a:p>
        </p:txBody>
      </p:sp>
      <p:sp>
        <p:nvSpPr>
          <p:cNvPr id="17" name="TextBox 16">
            <a:extLst>
              <a:ext uri="{FF2B5EF4-FFF2-40B4-BE49-F238E27FC236}">
                <a16:creationId xmlns:a16="http://schemas.microsoft.com/office/drawing/2014/main" id="{8CED09EC-F257-41C3-BD8D-806CB48D9D60}"/>
              </a:ext>
            </a:extLst>
          </p:cNvPr>
          <p:cNvSpPr txBox="1"/>
          <p:nvPr/>
        </p:nvSpPr>
        <p:spPr>
          <a:xfrm>
            <a:off x="304799" y="1591322"/>
            <a:ext cx="3197093" cy="2829757"/>
          </a:xfrm>
          <a:prstGeom prst="rect">
            <a:avLst/>
          </a:prstGeom>
        </p:spPr>
        <p:txBody>
          <a:bodyPr vert="horz" lIns="91440" tIns="45720" rIns="91440" bIns="45720" rtlCol="0">
            <a:normAutofit fontScale="92500"/>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Website: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visit-oahu.com</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Ongoing Events: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gohawaii.com/events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Travel Advisors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agents.gohawaii.com</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Twitter</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twitter.com/</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OahuVB</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Facebook</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facebook.com/</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oahuhawaii</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Instagram</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@oahuVB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Hashtag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#VisitOahu</a:t>
            </a:r>
          </a:p>
        </p:txBody>
      </p:sp>
      <p:pic>
        <p:nvPicPr>
          <p:cNvPr id="6" name="Picture 5" descr="A close up of a sign&#10;&#10;Description automatically generated">
            <a:extLst>
              <a:ext uri="{FF2B5EF4-FFF2-40B4-BE49-F238E27FC236}">
                <a16:creationId xmlns:a16="http://schemas.microsoft.com/office/drawing/2014/main" id="{8B92D4B3-ECA6-4097-9A3D-8C6D045FA4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7200" y="133350"/>
            <a:ext cx="897087" cy="406089"/>
          </a:xfrm>
          <a:prstGeom prst="rect">
            <a:avLst/>
          </a:prstGeom>
        </p:spPr>
      </p:pic>
    </p:spTree>
    <p:extLst>
      <p:ext uri="{BB962C8B-B14F-4D97-AF65-F5344CB8AC3E}">
        <p14:creationId xmlns:p14="http://schemas.microsoft.com/office/powerpoint/2010/main" val="4188949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2582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FF6765-33E2-A447-8C22-703E95200B50}"/>
              </a:ext>
            </a:extLst>
          </p:cNvPr>
          <p:cNvSpPr txBox="1"/>
          <p:nvPr/>
        </p:nvSpPr>
        <p:spPr>
          <a:xfrm>
            <a:off x="228600" y="209550"/>
            <a:ext cx="4826872" cy="9694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6671"/>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THE HEART OF </a:t>
            </a:r>
            <a:r>
              <a:rPr kumimoji="0" lang="en-US" sz="3200" b="0" i="0" u="none" strike="noStrike" kern="1200" cap="all" spc="0" normalizeH="0" baseline="0" noProof="0" dirty="0">
                <a:ln>
                  <a:noFill/>
                </a:ln>
                <a:solidFill>
                  <a:srgbClr val="006671"/>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Hawai‘i</a:t>
            </a:r>
            <a:r>
              <a:rPr kumimoji="0" lang="en-US" sz="2500" b="0" i="0" u="none" strike="noStrike" kern="1200" cap="none" spc="0" normalizeH="0" baseline="0" noProof="0" dirty="0">
                <a:ln>
                  <a:noFill/>
                </a:ln>
                <a:solidFill>
                  <a:srgbClr val="006671"/>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	</a:t>
            </a:r>
            <a:endParaRPr kumimoji="0" lang="en-US" sz="2500" b="0" i="0"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0" name="Picture 29">
            <a:extLst>
              <a:ext uri="{FF2B5EF4-FFF2-40B4-BE49-F238E27FC236}">
                <a16:creationId xmlns:a16="http://schemas.microsoft.com/office/drawing/2014/main" id="{80FF35EF-804F-4394-BCB2-90A95EA071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69340" y="804083"/>
            <a:ext cx="890642" cy="472267"/>
          </a:xfrm>
          <a:prstGeom prst="rect">
            <a:avLst/>
          </a:prstGeom>
        </p:spPr>
      </p:pic>
      <p:pic>
        <p:nvPicPr>
          <p:cNvPr id="31" name="Picture 30" descr="Map_pp2 rvs Joyce 10">
            <a:extLst>
              <a:ext uri="{FF2B5EF4-FFF2-40B4-BE49-F238E27FC236}">
                <a16:creationId xmlns:a16="http://schemas.microsoft.com/office/drawing/2014/main" id="{99244189-45F4-41B5-A840-A01FA596011F}"/>
              </a:ext>
            </a:extLst>
          </p:cNvPr>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297903" y="1504716"/>
            <a:ext cx="4240258" cy="288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11">
            <a:extLst>
              <a:ext uri="{FF2B5EF4-FFF2-40B4-BE49-F238E27FC236}">
                <a16:creationId xmlns:a16="http://schemas.microsoft.com/office/drawing/2014/main" id="{AE19CC2B-AC21-44ED-B9BC-5E89A38C343D}"/>
              </a:ext>
            </a:extLst>
          </p:cNvPr>
          <p:cNvSpPr txBox="1">
            <a:spLocks noChangeArrowheads="1"/>
          </p:cNvSpPr>
          <p:nvPr/>
        </p:nvSpPr>
        <p:spPr bwMode="auto">
          <a:xfrm>
            <a:off x="536120" y="1838349"/>
            <a:ext cx="3167162" cy="26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70000"/>
              </a:lnSpc>
              <a:spcBef>
                <a:spcPct val="0"/>
              </a:spcBef>
              <a:spcAft>
                <a:spcPts val="0"/>
              </a:spcAft>
              <a:buClrTx/>
              <a:buSzTx/>
              <a:buFontTx/>
              <a:buNone/>
              <a:tabLst/>
              <a:defRPr/>
            </a:pPr>
            <a:r>
              <a:rPr kumimoji="0" lang="en-US" altLang="en-US" sz="1600" b="1" i="0" u="none" strike="noStrike" kern="0" cap="none" spc="0" normalizeH="0" baseline="0" noProof="0" dirty="0">
                <a:ln>
                  <a:noFill/>
                </a:ln>
                <a:solidFill>
                  <a:srgbClr val="000066"/>
                </a:solidFill>
                <a:effectLst/>
                <a:uLnTx/>
                <a:uFillTx/>
                <a:latin typeface="Arial" panose="020B0604020202020204" pitchFamily="34" charset="0"/>
                <a:ea typeface="+mn-ea"/>
                <a:cs typeface="+mn-cs"/>
              </a:rPr>
              <a:t>NORTH SHORE</a:t>
            </a:r>
            <a:r>
              <a:rPr kumimoji="0" lang="en-US" altLang="en-US" sz="1000" b="1" i="0" u="none" strike="noStrike" kern="0" cap="none" spc="0" normalizeH="0" baseline="0" noProof="0" dirty="0">
                <a:ln>
                  <a:noFill/>
                </a:ln>
                <a:solidFill>
                  <a:srgbClr val="000066"/>
                </a:solidFill>
                <a:effectLst/>
                <a:uLnTx/>
                <a:uFillTx/>
                <a:latin typeface="JansonText LT"/>
                <a:ea typeface="+mn-ea"/>
                <a:cs typeface="+mn-cs"/>
              </a:rPr>
              <a:t> </a:t>
            </a:r>
            <a:r>
              <a:rPr kumimoji="0" lang="en-US" altLang="en-US" sz="800" b="1" i="0" u="none" strike="noStrike" kern="0" cap="all"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Turtle Bay </a:t>
            </a:r>
            <a:r>
              <a:rPr kumimoji="0" lang="en-US" altLang="en-US" sz="800" b="1" i="0" u="none" strike="noStrike" kern="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RESORT AREA</a:t>
            </a:r>
            <a:endParaRPr kumimoji="0" lang="en-US" altLang="en-US" sz="1600" b="1" i="0" u="none" strike="noStrike" kern="0" cap="none" spc="0" normalizeH="0" baseline="0" noProof="0" dirty="0">
              <a:ln>
                <a:noFill/>
              </a:ln>
              <a:solidFill>
                <a:srgbClr val="FFC000"/>
              </a:solidFill>
              <a:effectLst/>
              <a:uLnTx/>
              <a:uFillTx/>
              <a:latin typeface="Arial" panose="020B0604020202020204" pitchFamily="34" charset="0"/>
              <a:ea typeface="+mn-ea"/>
              <a:cs typeface="+mn-cs"/>
            </a:endParaRPr>
          </a:p>
        </p:txBody>
      </p:sp>
      <p:sp>
        <p:nvSpPr>
          <p:cNvPr id="33" name="Text Box 8">
            <a:extLst>
              <a:ext uri="{FF2B5EF4-FFF2-40B4-BE49-F238E27FC236}">
                <a16:creationId xmlns:a16="http://schemas.microsoft.com/office/drawing/2014/main" id="{548E7B4A-B55F-4FD2-81C5-BA96D6AA5937}"/>
              </a:ext>
            </a:extLst>
          </p:cNvPr>
          <p:cNvSpPr txBox="1">
            <a:spLocks noChangeArrowheads="1"/>
          </p:cNvSpPr>
          <p:nvPr/>
        </p:nvSpPr>
        <p:spPr bwMode="auto">
          <a:xfrm>
            <a:off x="350482" y="4033168"/>
            <a:ext cx="3352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600" b="1" i="0" u="none" strike="noStrike" kern="0" cap="none" spc="0" normalizeH="0" baseline="0" noProof="0" dirty="0">
                <a:ln>
                  <a:noFill/>
                </a:ln>
                <a:solidFill>
                  <a:srgbClr val="000066"/>
                </a:solidFill>
                <a:effectLst/>
                <a:uLnTx/>
                <a:uFillTx/>
                <a:latin typeface="Arial" panose="020B0604020202020204" pitchFamily="34" charset="0"/>
                <a:ea typeface="+mn-ea"/>
                <a:cs typeface="+mn-cs"/>
              </a:rPr>
              <a:t>LEEWARD COAST </a:t>
            </a:r>
            <a:r>
              <a:rPr kumimoji="0" lang="en-US" altLang="en-US" sz="800" b="1" i="0" u="none" strike="noStrike" kern="0" cap="none" spc="0" normalizeH="0" baseline="0" noProof="0" dirty="0">
                <a:ln>
                  <a:noFill/>
                </a:ln>
                <a:solidFill>
                  <a:srgbClr val="000066"/>
                </a:solidFill>
                <a:effectLst/>
                <a:uLnTx/>
                <a:uFillTx/>
                <a:latin typeface="Arial" panose="020B0604020202020204" pitchFamily="34" charset="0"/>
                <a:ea typeface="+mn-ea"/>
                <a:cs typeface="+mn-cs"/>
              </a:rPr>
              <a:t>KO‘OLINA RESORT AREA</a:t>
            </a:r>
            <a:endParaRPr kumimoji="0" lang="en-US" altLang="en-US" sz="1000" b="1" i="0" u="none" strike="noStrike" kern="0" cap="none" spc="0" normalizeH="0" baseline="0" noProof="0" dirty="0">
              <a:ln>
                <a:noFill/>
              </a:ln>
              <a:solidFill>
                <a:srgbClr val="FFC000"/>
              </a:solidFill>
              <a:effectLst/>
              <a:uLnTx/>
              <a:uFillTx/>
              <a:latin typeface="Arial" panose="020B0604020202020204" pitchFamily="34" charset="0"/>
              <a:ea typeface="+mn-ea"/>
              <a:cs typeface="+mn-cs"/>
            </a:endParaRPr>
          </a:p>
        </p:txBody>
      </p:sp>
      <p:sp>
        <p:nvSpPr>
          <p:cNvPr id="34" name="Text Box 6">
            <a:extLst>
              <a:ext uri="{FF2B5EF4-FFF2-40B4-BE49-F238E27FC236}">
                <a16:creationId xmlns:a16="http://schemas.microsoft.com/office/drawing/2014/main" id="{70D4E7B8-AF0E-4690-B218-56584D07DCEE}"/>
              </a:ext>
            </a:extLst>
          </p:cNvPr>
          <p:cNvSpPr txBox="1">
            <a:spLocks noChangeArrowheads="1"/>
          </p:cNvSpPr>
          <p:nvPr/>
        </p:nvSpPr>
        <p:spPr bwMode="auto">
          <a:xfrm>
            <a:off x="3185361" y="4828362"/>
            <a:ext cx="3352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600" b="1" i="0" u="none" strike="noStrike" kern="0" cap="none" spc="0" normalizeH="0" baseline="0" noProof="0" dirty="0">
                <a:ln>
                  <a:noFill/>
                </a:ln>
                <a:solidFill>
                  <a:srgbClr val="000066"/>
                </a:solidFill>
                <a:effectLst/>
                <a:uLnTx/>
                <a:uFillTx/>
                <a:latin typeface="Arial" panose="020B0604020202020204" pitchFamily="34" charset="0"/>
                <a:ea typeface="+mn-ea"/>
                <a:cs typeface="+mn-cs"/>
              </a:rPr>
              <a:t>SOUTH SHORE </a:t>
            </a:r>
            <a:r>
              <a:rPr kumimoji="0" lang="en-US" altLang="en-US" sz="800" b="1" i="0" u="none" strike="noStrike" kern="0" cap="none" spc="0" normalizeH="0" baseline="0" noProof="0" dirty="0">
                <a:ln>
                  <a:noFill/>
                </a:ln>
                <a:solidFill>
                  <a:srgbClr val="000066"/>
                </a:solidFill>
                <a:effectLst/>
                <a:uLnTx/>
                <a:uFillTx/>
                <a:latin typeface="Arial" panose="020B0604020202020204" pitchFamily="34" charset="0"/>
                <a:ea typeface="+mn-ea"/>
                <a:cs typeface="+mn-cs"/>
              </a:rPr>
              <a:t>WAIKĪKĪ RESORT AREA</a:t>
            </a:r>
            <a:endParaRPr kumimoji="0" lang="en-US" altLang="en-US" sz="1000" b="1" i="0" u="none" strike="noStrike" kern="0" cap="none" spc="0" normalizeH="0" baseline="0" noProof="0" dirty="0">
              <a:ln>
                <a:noFill/>
              </a:ln>
              <a:solidFill>
                <a:srgbClr val="FFC000"/>
              </a:solidFill>
              <a:effectLst/>
              <a:uLnTx/>
              <a:uFillTx/>
              <a:latin typeface="Arial" panose="020B0604020202020204" pitchFamily="34" charset="0"/>
              <a:ea typeface="+mn-ea"/>
              <a:cs typeface="+mn-cs"/>
            </a:endParaRPr>
          </a:p>
        </p:txBody>
      </p:sp>
      <p:pic>
        <p:nvPicPr>
          <p:cNvPr id="35" name="Picture 34">
            <a:extLst>
              <a:ext uri="{FF2B5EF4-FFF2-40B4-BE49-F238E27FC236}">
                <a16:creationId xmlns:a16="http://schemas.microsoft.com/office/drawing/2014/main" id="{C227D0AE-4781-4B19-B266-606184099F3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98764" y="4119325"/>
            <a:ext cx="1047304" cy="698028"/>
          </a:xfrm>
          <a:prstGeom prst="rect">
            <a:avLst/>
          </a:prstGeom>
        </p:spPr>
      </p:pic>
      <p:pic>
        <p:nvPicPr>
          <p:cNvPr id="36" name="Picture 35">
            <a:extLst>
              <a:ext uri="{FF2B5EF4-FFF2-40B4-BE49-F238E27FC236}">
                <a16:creationId xmlns:a16="http://schemas.microsoft.com/office/drawing/2014/main" id="{EAD9DE7E-589B-44CC-9107-73C086D398D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03802" y="3376619"/>
            <a:ext cx="1406205" cy="1054654"/>
          </a:xfrm>
          <a:prstGeom prst="rect">
            <a:avLst/>
          </a:prstGeom>
        </p:spPr>
      </p:pic>
      <p:sp>
        <p:nvSpPr>
          <p:cNvPr id="37" name="Text Box 4">
            <a:extLst>
              <a:ext uri="{FF2B5EF4-FFF2-40B4-BE49-F238E27FC236}">
                <a16:creationId xmlns:a16="http://schemas.microsoft.com/office/drawing/2014/main" id="{5C72600F-E776-46F2-9A58-6B6C4BE1950A}"/>
              </a:ext>
            </a:extLst>
          </p:cNvPr>
          <p:cNvSpPr txBox="1">
            <a:spLocks noChangeArrowheads="1"/>
          </p:cNvSpPr>
          <p:nvPr/>
        </p:nvSpPr>
        <p:spPr bwMode="auto">
          <a:xfrm>
            <a:off x="6019800" y="4411203"/>
            <a:ext cx="27606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600" b="1" i="0" u="none" strike="noStrike" kern="0" cap="none" spc="0" normalizeH="0" baseline="0" noProof="0" dirty="0">
                <a:ln>
                  <a:noFill/>
                </a:ln>
                <a:solidFill>
                  <a:srgbClr val="000066"/>
                </a:solidFill>
                <a:effectLst/>
                <a:uLnTx/>
                <a:uFillTx/>
                <a:latin typeface="Arial" panose="020B0604020202020204" pitchFamily="34" charset="0"/>
                <a:ea typeface="+mn-ea"/>
                <a:cs typeface="+mn-cs"/>
              </a:rPr>
              <a:t>EAST SHORE </a:t>
            </a:r>
            <a:r>
              <a:rPr kumimoji="0" lang="en-US" altLang="en-US" sz="800" b="1" i="0" u="none" strike="noStrike" kern="0" cap="none" spc="0" normalizeH="0" baseline="0" noProof="0" dirty="0">
                <a:ln>
                  <a:noFill/>
                </a:ln>
                <a:solidFill>
                  <a:srgbClr val="000066"/>
                </a:solidFill>
                <a:effectLst/>
                <a:uLnTx/>
                <a:uFillTx/>
                <a:latin typeface="Arial" panose="020B0604020202020204" pitchFamily="34" charset="0"/>
                <a:ea typeface="+mn-ea"/>
                <a:cs typeface="+mn-cs"/>
              </a:rPr>
              <a:t>KĀHALA RESORT AREA </a:t>
            </a:r>
            <a:endParaRPr kumimoji="0" lang="en-US" altLang="en-US" sz="1000" b="1" i="0" u="none" strike="noStrike" kern="0" cap="none" spc="0" normalizeH="0" baseline="0" noProof="0" dirty="0">
              <a:ln>
                <a:noFill/>
              </a:ln>
              <a:solidFill>
                <a:srgbClr val="000066"/>
              </a:solidFill>
              <a:effectLst/>
              <a:uLnTx/>
              <a:uFillTx/>
              <a:latin typeface="Arial" panose="020B0604020202020204" pitchFamily="34" charset="0"/>
              <a:ea typeface="+mn-ea"/>
              <a:cs typeface="+mn-cs"/>
            </a:endParaRPr>
          </a:p>
        </p:txBody>
      </p:sp>
      <p:pic>
        <p:nvPicPr>
          <p:cNvPr id="38" name="Picture 37">
            <a:extLst>
              <a:ext uri="{FF2B5EF4-FFF2-40B4-BE49-F238E27FC236}">
                <a16:creationId xmlns:a16="http://schemas.microsoft.com/office/drawing/2014/main" id="{F12544FF-68F5-4870-A1CF-1D5DDE82EB4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325951" y="1918659"/>
            <a:ext cx="1368147" cy="912097"/>
          </a:xfrm>
          <a:prstGeom prst="rect">
            <a:avLst/>
          </a:prstGeom>
        </p:spPr>
      </p:pic>
      <p:sp>
        <p:nvSpPr>
          <p:cNvPr id="39" name="Text Box 4">
            <a:extLst>
              <a:ext uri="{FF2B5EF4-FFF2-40B4-BE49-F238E27FC236}">
                <a16:creationId xmlns:a16="http://schemas.microsoft.com/office/drawing/2014/main" id="{81E2C313-5808-427B-BA90-FCE5786120C7}"/>
              </a:ext>
            </a:extLst>
          </p:cNvPr>
          <p:cNvSpPr txBox="1">
            <a:spLocks noChangeArrowheads="1"/>
          </p:cNvSpPr>
          <p:nvPr/>
        </p:nvSpPr>
        <p:spPr bwMode="auto">
          <a:xfrm>
            <a:off x="5379694" y="2768792"/>
            <a:ext cx="26896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600" b="1" i="0" u="none" strike="noStrike" kern="0" cap="none" spc="0" normalizeH="0" baseline="0" noProof="0" dirty="0">
                <a:ln>
                  <a:noFill/>
                </a:ln>
                <a:solidFill>
                  <a:srgbClr val="000066"/>
                </a:solidFill>
                <a:effectLst/>
                <a:uLnTx/>
                <a:uFillTx/>
                <a:latin typeface="Arial" panose="020B0604020202020204" pitchFamily="34" charset="0"/>
                <a:ea typeface="+mn-ea"/>
                <a:cs typeface="+mn-cs"/>
              </a:rPr>
              <a:t>WINDWARD COAST</a:t>
            </a:r>
            <a:endParaRPr kumimoji="0" lang="en-US" altLang="en-US" sz="1000" b="1" i="0" u="none" strike="noStrike" kern="0" cap="none" spc="0" normalizeH="0" baseline="0" noProof="0" dirty="0">
              <a:ln>
                <a:noFill/>
              </a:ln>
              <a:solidFill>
                <a:srgbClr val="000066"/>
              </a:solidFill>
              <a:effectLst/>
              <a:uLnTx/>
              <a:uFillTx/>
              <a:latin typeface="Arial" panose="020B0604020202020204" pitchFamily="34" charset="0"/>
              <a:ea typeface="+mn-ea"/>
              <a:cs typeface="+mn-cs"/>
            </a:endParaRPr>
          </a:p>
        </p:txBody>
      </p:sp>
      <p:pic>
        <p:nvPicPr>
          <p:cNvPr id="40" name="Picture 39">
            <a:extLst>
              <a:ext uri="{FF2B5EF4-FFF2-40B4-BE49-F238E27FC236}">
                <a16:creationId xmlns:a16="http://schemas.microsoft.com/office/drawing/2014/main" id="{0A921F0F-8AEB-4A8F-BF56-9F08BAC7D86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803976" y="1005009"/>
            <a:ext cx="1121195" cy="747275"/>
          </a:xfrm>
          <a:prstGeom prst="rect">
            <a:avLst/>
          </a:prstGeom>
        </p:spPr>
      </p:pic>
      <p:pic>
        <p:nvPicPr>
          <p:cNvPr id="41" name="Picture 40">
            <a:extLst>
              <a:ext uri="{FF2B5EF4-FFF2-40B4-BE49-F238E27FC236}">
                <a16:creationId xmlns:a16="http://schemas.microsoft.com/office/drawing/2014/main" id="{FFBF23F9-EF0F-4F1E-B165-190B4D5D027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816908" y="3166780"/>
            <a:ext cx="1309562" cy="869735"/>
          </a:xfrm>
          <a:prstGeom prst="rect">
            <a:avLst/>
          </a:prstGeom>
        </p:spPr>
      </p:pic>
      <p:sp>
        <p:nvSpPr>
          <p:cNvPr id="42" name="Rectangle 41">
            <a:extLst>
              <a:ext uri="{FF2B5EF4-FFF2-40B4-BE49-F238E27FC236}">
                <a16:creationId xmlns:a16="http://schemas.microsoft.com/office/drawing/2014/main" id="{8AC78E20-CB5B-4CFD-BC26-589B155FD854}"/>
              </a:ext>
            </a:extLst>
          </p:cNvPr>
          <p:cNvSpPr/>
          <p:nvPr/>
        </p:nvSpPr>
        <p:spPr>
          <a:xfrm>
            <a:off x="72663" y="778197"/>
            <a:ext cx="2670537" cy="830997"/>
          </a:xfrm>
          <a:prstGeom prst="rect">
            <a:avLst/>
          </a:prstGeom>
        </p:spPr>
        <p:txBody>
          <a:bodyPr wrap="square">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200" b="1" u="sng" strike="noStrike" kern="0" cap="none" spc="0" normalizeH="0" baseline="0" noProof="0" dirty="0">
                <a:ln>
                  <a:noFill/>
                </a:ln>
                <a:solidFill>
                  <a:srgbClr val="4472C4">
                    <a:lumMod val="75000"/>
                  </a:srgbClr>
                </a:solidFill>
                <a:effectLst/>
                <a:uLnTx/>
                <a:uFillTx/>
                <a:latin typeface="Arial" panose="020B0604020202020204" pitchFamily="34" charset="0"/>
                <a:cs typeface="Arial" panose="020B0604020202020204" pitchFamily="34" charset="0"/>
              </a:rPr>
              <a:t>Island of O‘ahu</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200" b="1" u="none" strike="noStrike" kern="0" cap="none" spc="0" normalizeH="0" baseline="0" noProof="0" dirty="0">
                <a:ln>
                  <a:noFill/>
                </a:ln>
                <a:solidFill>
                  <a:srgbClr val="4472C4">
                    <a:lumMod val="75000"/>
                  </a:srgbClr>
                </a:solidFill>
                <a:effectLst/>
                <a:uLnTx/>
                <a:uFillTx/>
                <a:latin typeface="Arial" panose="020B0604020202020204" pitchFamily="34" charset="0"/>
                <a:cs typeface="Arial" panose="020B0604020202020204" pitchFamily="34" charset="0"/>
              </a:rPr>
              <a:t>“Town” &amp; “Country” Experiences</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200" b="1" u="none" strike="noStrike" kern="0" cap="none" spc="0" normalizeH="0" baseline="0" noProof="0" dirty="0">
                <a:ln>
                  <a:noFill/>
                </a:ln>
                <a:solidFill>
                  <a:srgbClr val="4472C4">
                    <a:lumMod val="75000"/>
                  </a:srgbClr>
                </a:solidFill>
                <a:effectLst/>
                <a:uLnTx/>
                <a:uFillTx/>
                <a:latin typeface="Arial" panose="020B0604020202020204" pitchFamily="34" charset="0"/>
                <a:cs typeface="Arial" panose="020B0604020202020204" pitchFamily="34" charset="0"/>
              </a:rPr>
              <a:t>(4) Resort Experiences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200" b="1" u="none" strike="noStrike" kern="0" cap="none" spc="0" normalizeH="0" baseline="0" noProof="0" dirty="0">
                <a:ln>
                  <a:noFill/>
                </a:ln>
                <a:solidFill>
                  <a:srgbClr val="4472C4">
                    <a:lumMod val="75000"/>
                  </a:srgbClr>
                </a:solidFill>
                <a:effectLst/>
                <a:uLnTx/>
                <a:uFillTx/>
                <a:latin typeface="Arial" panose="020B0604020202020204" pitchFamily="34" charset="0"/>
                <a:cs typeface="Arial" panose="020B0604020202020204" pitchFamily="34" charset="0"/>
              </a:rPr>
              <a:t>So Much More Hawai‘i</a:t>
            </a:r>
            <a:endParaRPr kumimoji="0" lang="en-US" sz="1200" b="1" u="none" strike="noStrike" kern="0" cap="none" spc="0" normalizeH="0" baseline="0" noProof="0" dirty="0">
              <a:ln>
                <a:noFill/>
              </a:ln>
              <a:solidFill>
                <a:srgbClr val="4472C4">
                  <a:lumMod val="75000"/>
                </a:srgbClr>
              </a:solidFill>
              <a:effectLst/>
              <a:uLnTx/>
              <a:uFillTx/>
              <a:latin typeface="Arial" panose="020B0604020202020204" pitchFamily="34" charset="0"/>
              <a:cs typeface="Arial" panose="020B0604020202020204" pitchFamily="34" charset="0"/>
            </a:endParaRPr>
          </a:p>
        </p:txBody>
      </p:sp>
      <p:sp>
        <p:nvSpPr>
          <p:cNvPr id="16" name="Subtitle 2">
            <a:extLst>
              <a:ext uri="{FF2B5EF4-FFF2-40B4-BE49-F238E27FC236}">
                <a16:creationId xmlns:a16="http://schemas.microsoft.com/office/drawing/2014/main" id="{5C036869-F45B-4007-A689-A852D958BD90}"/>
              </a:ext>
            </a:extLst>
          </p:cNvPr>
          <p:cNvSpPr txBox="1">
            <a:spLocks/>
          </p:cNvSpPr>
          <p:nvPr/>
        </p:nvSpPr>
        <p:spPr>
          <a:xfrm>
            <a:off x="5701652" y="794857"/>
            <a:ext cx="2581559" cy="113109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JansonText LT" pitchFamily="50"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JansonText LT" pitchFamily="50"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JansonText LT" pitchFamily="50"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JansonText LT" pitchFamily="50"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JansonText LT" pitchFamily="50"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 indent="0" algn="ctr">
              <a:spcBef>
                <a:spcPts val="0"/>
              </a:spcBef>
              <a:buNone/>
              <a:defRPr/>
            </a:pPr>
            <a:r>
              <a:rPr lang="en-US" sz="1400" b="1" dirty="0">
                <a:solidFill>
                  <a:srgbClr val="1F497D">
                    <a:lumMod val="75000"/>
                  </a:srgbClr>
                </a:solidFill>
                <a:latin typeface="Calibri" panose="020F0502020204030204" pitchFamily="34" charset="0"/>
                <a:cs typeface="Calibri" panose="020F0502020204030204" pitchFamily="34" charset="0"/>
              </a:rPr>
              <a:t>112mi Of Accessible Shoreline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1F497D">
                    <a:lumMod val="75000"/>
                  </a:srgbClr>
                </a:solidFill>
                <a:latin typeface="Calibri" panose="020F0502020204030204" pitchFamily="34" charset="0"/>
                <a:cs typeface="Calibri" panose="020F0502020204030204" pitchFamily="34" charset="0"/>
              </a:rPr>
              <a:t> </a:t>
            </a:r>
            <a:r>
              <a:rPr kumimoji="0" lang="en-US" sz="1200" b="1" i="0" u="none" strike="noStrike" kern="1200" cap="none" spc="0" normalizeH="0" baseline="0" noProof="0" dirty="0">
                <a:ln>
                  <a:noFill/>
                </a:ln>
                <a:solidFill>
                  <a:srgbClr val="1F497D">
                    <a:lumMod val="75000"/>
                  </a:srgbClr>
                </a:solidFill>
                <a:effectLst/>
                <a:uLnTx/>
                <a:uFillTx/>
                <a:latin typeface="Calibri" panose="020F0502020204030204" pitchFamily="34" charset="0"/>
                <a:ea typeface="+mn-ea"/>
                <a:cs typeface="Calibri" panose="020F0502020204030204" pitchFamily="34" charset="0"/>
              </a:rPr>
              <a:t>Hotel Inventory: </a:t>
            </a:r>
            <a:r>
              <a:rPr kumimoji="0" lang="en-US" sz="1200" b="0" i="0" u="none" strike="noStrike" kern="1200" cap="none" spc="0" normalizeH="0" baseline="0" noProof="0" dirty="0">
                <a:ln>
                  <a:noFill/>
                </a:ln>
                <a:solidFill>
                  <a:srgbClr val="1F497D">
                    <a:lumMod val="75000"/>
                  </a:srgbClr>
                </a:solidFill>
                <a:effectLst/>
                <a:uLnTx/>
                <a:uFillTx/>
                <a:latin typeface="Calibri" panose="020F0502020204030204" pitchFamily="34" charset="0"/>
                <a:ea typeface="+mn-ea"/>
                <a:cs typeface="Calibri" panose="020F0502020204030204" pitchFamily="34" charset="0"/>
              </a:rPr>
              <a:t>31,348 Hotel Rooms</a:t>
            </a:r>
          </a:p>
          <a:p>
            <a:pPr marL="0" indent="0" algn="ctr">
              <a:buNone/>
              <a:defRPr/>
            </a:pPr>
            <a:r>
              <a:rPr lang="en-US" sz="1200" b="1" dirty="0">
                <a:solidFill>
                  <a:srgbClr val="1F497D">
                    <a:lumMod val="75000"/>
                  </a:srgbClr>
                </a:solidFill>
                <a:latin typeface="Calibri" panose="020F0502020204030204" pitchFamily="34" charset="0"/>
                <a:cs typeface="Calibri" panose="020F0502020204030204" pitchFamily="34" charset="0"/>
              </a:rPr>
              <a:t>Variety of accommodations: </a:t>
            </a:r>
            <a:r>
              <a:rPr lang="en-US" sz="1200" dirty="0">
                <a:solidFill>
                  <a:srgbClr val="1F497D">
                    <a:lumMod val="75000"/>
                  </a:srgbClr>
                </a:solidFill>
                <a:latin typeface="Calibri" panose="020F0502020204030204" pitchFamily="34" charset="0"/>
                <a:cs typeface="Calibri" panose="020F0502020204030204" pitchFamily="34" charset="0"/>
              </a:rPr>
              <a:t>Historical Hotels |International Brands |  Luxury Brands | Condominiums &amp; Affordable Options</a:t>
            </a:r>
            <a:endParaRPr lang="en-US" sz="4000" dirty="0">
              <a:solidFill>
                <a:srgbClr val="1F497D">
                  <a:lumMod val="75000"/>
                </a:srgbClr>
              </a:solidFill>
              <a:effectLst>
                <a:outerShdw blurRad="38100" dist="38100" dir="2700000" algn="tl">
                  <a:srgbClr val="000000">
                    <a:alpha val="43137"/>
                  </a:srgbClr>
                </a:outerShdw>
              </a:effectLst>
              <a:latin typeface="JansonText LT"/>
            </a:endParaRPr>
          </a:p>
        </p:txBody>
      </p:sp>
    </p:spTree>
    <p:extLst>
      <p:ext uri="{BB962C8B-B14F-4D97-AF65-F5344CB8AC3E}">
        <p14:creationId xmlns:p14="http://schemas.microsoft.com/office/powerpoint/2010/main" val="1035798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 name="Picture 11" descr="A large body of water&#10;&#10;Description automatically generated">
            <a:extLst>
              <a:ext uri="{FF2B5EF4-FFF2-40B4-BE49-F238E27FC236}">
                <a16:creationId xmlns:a16="http://schemas.microsoft.com/office/drawing/2014/main" id="{F9A1A4A7-7929-4668-BAEC-ABD8D8BC1CE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396"/>
            <a:ext cx="9144000" cy="5256743"/>
          </a:xfrm>
          <a:prstGeom prst="rect">
            <a:avLst/>
          </a:prstGeom>
        </p:spPr>
      </p:pic>
      <p:sp>
        <p:nvSpPr>
          <p:cNvPr id="13" name="Text Box 5">
            <a:extLst>
              <a:ext uri="{FF2B5EF4-FFF2-40B4-BE49-F238E27FC236}">
                <a16:creationId xmlns:a16="http://schemas.microsoft.com/office/drawing/2014/main" id="{6606F783-51BF-40E0-A904-605C3482E15B}"/>
              </a:ext>
            </a:extLst>
          </p:cNvPr>
          <p:cNvSpPr txBox="1">
            <a:spLocks noChangeArrowheads="1"/>
          </p:cNvSpPr>
          <p:nvPr/>
        </p:nvSpPr>
        <p:spPr bwMode="auto">
          <a:xfrm>
            <a:off x="23769" y="3562350"/>
            <a:ext cx="51115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108585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USS Arizona Memorial</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www.recreation.gov</a:t>
            </a:r>
            <a:endParaRPr kumimoji="0" lang="en-US" altLang="en-US" sz="2000" b="1" i="0" u="none" strike="noStrike" kern="1200" cap="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 name="Rectangle 3">
            <a:extLst>
              <a:ext uri="{FF2B5EF4-FFF2-40B4-BE49-F238E27FC236}">
                <a16:creationId xmlns:a16="http://schemas.microsoft.com/office/drawing/2014/main" id="{30EA2E6F-35EB-44E7-A0C2-21D3B5DA5BAC}"/>
              </a:ext>
            </a:extLst>
          </p:cNvPr>
          <p:cNvSpPr txBox="1">
            <a:spLocks noChangeArrowheads="1"/>
          </p:cNvSpPr>
          <p:nvPr/>
        </p:nvSpPr>
        <p:spPr bwMode="auto">
          <a:xfrm>
            <a:off x="23769" y="4130871"/>
            <a:ext cx="5162550" cy="1085850"/>
          </a:xfrm>
          <a:prstGeom prst="rect">
            <a:avLst/>
          </a:prstGeom>
          <a:noFill/>
          <a:ln w="9525">
            <a:no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Touchless ticketing system. Tickets MUST be reserved ahead of time prior to arrival. Present a paper copy or digital reservation confirmation for validation. Plan to arrive 1hr prior to program time</a:t>
            </a:r>
            <a:endParaRPr kumimoji="0" lang="en-US" sz="105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988BCAC0-58B0-45DB-9D16-365B32BE21F0}"/>
              </a:ext>
            </a:extLst>
          </p:cNvPr>
          <p:cNvSpPr/>
          <p:nvPr/>
        </p:nvSpPr>
        <p:spPr>
          <a:xfrm>
            <a:off x="471065" y="515523"/>
            <a:ext cx="8201870" cy="1908215"/>
          </a:xfrm>
          <a:prstGeom prst="rect">
            <a:avLst/>
          </a:prstGeom>
          <a:solidFill>
            <a:schemeClr val="bg1">
              <a:alpha val="55000"/>
            </a:schemeClr>
          </a:solidFill>
        </p:spPr>
        <p:txBody>
          <a:bodyPr wrap="squar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6884"/>
                </a:solidFill>
                <a:effectLst/>
                <a:uLnTx/>
                <a:uFillTx/>
                <a:latin typeface="Arial Unicode MS" pitchFamily="34" charset="-128"/>
                <a:ea typeface="Arial Unicode MS" pitchFamily="34" charset="-128"/>
                <a:cs typeface="Arial Unicode MS" pitchFamily="34" charset="-128"/>
              </a:rPr>
              <a:t>PEARL HARBOR NATIONAL MEMORIAL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6884"/>
                </a:solidFill>
                <a:effectLst/>
                <a:uLnTx/>
                <a:uFillTx/>
                <a:latin typeface="Arial Unicode MS" pitchFamily="34" charset="-128"/>
                <a:ea typeface="Arial Unicode MS" pitchFamily="34" charset="-128"/>
                <a:cs typeface="Arial Unicode MS" pitchFamily="34" charset="-128"/>
              </a:rPr>
              <a:t>www.pacifichistoricparks.org</a:t>
            </a: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6884"/>
              </a:solidFill>
              <a:effectLst/>
              <a:uLnTx/>
              <a:uFillTx/>
              <a:latin typeface="Arial Unicode MS" pitchFamily="34" charset="-128"/>
              <a:ea typeface="Arial Unicode MS" pitchFamily="34" charset="-128"/>
              <a:cs typeface="Arial Unicode MS" pitchFamily="34" charset="-128"/>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6884"/>
                </a:solidFill>
                <a:effectLst/>
                <a:uLnTx/>
                <a:uFillTx/>
                <a:latin typeface="Arial Unicode MS" pitchFamily="34" charset="-128"/>
                <a:ea typeface="Arial Unicode MS" pitchFamily="34" charset="-128"/>
                <a:cs typeface="Arial Unicode MS" pitchFamily="34" charset="-128"/>
              </a:rPr>
              <a:t>USS ARIZONA MEMORIAL | BATTLESHIP MISSOURI MEMORIAL |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6884"/>
                </a:solidFill>
                <a:effectLst/>
                <a:uLnTx/>
                <a:uFillTx/>
                <a:latin typeface="Arial Unicode MS" pitchFamily="34" charset="-128"/>
                <a:ea typeface="Arial Unicode MS" pitchFamily="34" charset="-128"/>
                <a:cs typeface="Arial Unicode MS" pitchFamily="34" charset="-128"/>
              </a:rPr>
              <a:t>USS BOWFIN SUBMARINE MUSEUM &amp; PARK | </a:t>
            </a:r>
            <a:r>
              <a:rPr kumimoji="0" lang="en-US" sz="1600" b="1" i="1" u="none" strike="noStrike" kern="1200" cap="none" spc="0" normalizeH="0" baseline="0" noProof="0" dirty="0">
                <a:ln>
                  <a:noFill/>
                </a:ln>
                <a:solidFill>
                  <a:srgbClr val="006884"/>
                </a:solidFill>
                <a:effectLst/>
                <a:uLnTx/>
                <a:uFillTx/>
                <a:latin typeface="Arial Unicode MS" pitchFamily="34" charset="-128"/>
                <a:ea typeface="Arial Unicode MS" pitchFamily="34" charset="-128"/>
                <a:cs typeface="Arial Unicode MS" pitchFamily="34" charset="-128"/>
              </a:rPr>
              <a:t>PACIFIC FLEET SUBMARINE MUSEUM – BRAND NEW! </a:t>
            </a:r>
            <a:r>
              <a:rPr kumimoji="0" lang="en-US" sz="1600" b="0" i="0" u="none" strike="noStrike" kern="1200" cap="none" spc="0" normalizeH="0" baseline="0" noProof="0" dirty="0">
                <a:ln>
                  <a:noFill/>
                </a:ln>
                <a:solidFill>
                  <a:srgbClr val="006884"/>
                </a:solidFill>
                <a:effectLst/>
                <a:uLnTx/>
                <a:uFillTx/>
                <a:latin typeface="Arial Unicode MS" pitchFamily="34" charset="-128"/>
                <a:ea typeface="Arial Unicode MS" pitchFamily="34" charset="-128"/>
                <a:cs typeface="Arial Unicode MS" pitchFamily="34" charset="-128"/>
              </a:rPr>
              <a:t>| USS OKLAHOMA MEMORIAL |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6884"/>
                </a:solidFill>
                <a:effectLst/>
                <a:uLnTx/>
                <a:uFillTx/>
                <a:latin typeface="Arial Unicode MS" pitchFamily="34" charset="-128"/>
                <a:ea typeface="Arial Unicode MS" pitchFamily="34" charset="-128"/>
                <a:cs typeface="Arial Unicode MS" pitchFamily="34" charset="-128"/>
              </a:rPr>
              <a:t>PEARL HARBOR AVIATION MUSEUM </a:t>
            </a:r>
            <a:endParaRPr kumimoji="0" lang="en-US" sz="1800" b="0" i="0" u="none" strike="noStrike" kern="1200" cap="all" spc="0" normalizeH="0" baseline="0" noProof="0" dirty="0">
              <a:ln>
                <a:noFill/>
              </a:ln>
              <a:solidFill>
                <a:srgbClr val="006884"/>
              </a:solidFill>
              <a:effectLst/>
              <a:uLnTx/>
              <a:uFillTx/>
              <a:latin typeface="Arial Unicode MS" pitchFamily="34" charset="-128"/>
              <a:ea typeface="Arial Unicode MS" pitchFamily="34" charset="-128"/>
              <a:cs typeface="Arial Unicode MS" pitchFamily="34" charset="-128"/>
            </a:endParaRPr>
          </a:p>
        </p:txBody>
      </p:sp>
      <p:sp>
        <p:nvSpPr>
          <p:cNvPr id="3" name="TextBox 2">
            <a:extLst>
              <a:ext uri="{FF2B5EF4-FFF2-40B4-BE49-F238E27FC236}">
                <a16:creationId xmlns:a16="http://schemas.microsoft.com/office/drawing/2014/main" id="{57570BAA-8B23-492E-9E34-E04998652351}"/>
              </a:ext>
            </a:extLst>
          </p:cNvPr>
          <p:cNvSpPr txBox="1"/>
          <p:nvPr/>
        </p:nvSpPr>
        <p:spPr>
          <a:xfrm>
            <a:off x="9067800" y="280035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descr="A close up of a sign&#10;&#10;Description automatically generated">
            <a:extLst>
              <a:ext uri="{FF2B5EF4-FFF2-40B4-BE49-F238E27FC236}">
                <a16:creationId xmlns:a16="http://schemas.microsoft.com/office/drawing/2014/main" id="{9F924711-C97E-4E26-B988-AA1911E855D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53399" y="109434"/>
            <a:ext cx="897087" cy="406089"/>
          </a:xfrm>
          <a:prstGeom prst="rect">
            <a:avLst/>
          </a:prstGeom>
        </p:spPr>
      </p:pic>
    </p:spTree>
    <p:extLst>
      <p:ext uri="{BB962C8B-B14F-4D97-AF65-F5344CB8AC3E}">
        <p14:creationId xmlns:p14="http://schemas.microsoft.com/office/powerpoint/2010/main" val="314076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4">
            <a:extLst>
              <a:ext uri="{FF2B5EF4-FFF2-40B4-BE49-F238E27FC236}">
                <a16:creationId xmlns:a16="http://schemas.microsoft.com/office/drawing/2014/main" id="{E73BBE33-B533-4661-8A6A-6BD8D05EB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picture containing text, indoor, wall, cluttered&#10;&#10;Description automatically generated">
            <a:extLst>
              <a:ext uri="{FF2B5EF4-FFF2-40B4-BE49-F238E27FC236}">
                <a16:creationId xmlns:a16="http://schemas.microsoft.com/office/drawing/2014/main" id="{33D73F0B-0339-4386-8BEA-0C71AEAA3B7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3490220" y="-8"/>
            <a:ext cx="2056619" cy="1725168"/>
          </a:xfrm>
          <a:prstGeom prst="rect">
            <a:avLst/>
          </a:prstGeom>
        </p:spPr>
      </p:pic>
      <p:pic>
        <p:nvPicPr>
          <p:cNvPr id="5" name="Picture 4" descr="A picture containing text, indoor&#10;&#10;Description automatically generated">
            <a:extLst>
              <a:ext uri="{FF2B5EF4-FFF2-40B4-BE49-F238E27FC236}">
                <a16:creationId xmlns:a16="http://schemas.microsoft.com/office/drawing/2014/main" id="{52FF34B0-8522-4316-A49E-7EAAA7FF0AD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77923" y="2631948"/>
            <a:ext cx="3460502" cy="2511551"/>
          </a:xfrm>
          <a:prstGeom prst="rect">
            <a:avLst/>
          </a:prstGeom>
        </p:spPr>
      </p:pic>
      <p:pic>
        <p:nvPicPr>
          <p:cNvPr id="22" name="Picture 21" descr="A picture containing sky, tree, outdoor, grass&#10;&#10;Description automatically generated">
            <a:extLst>
              <a:ext uri="{FF2B5EF4-FFF2-40B4-BE49-F238E27FC236}">
                <a16:creationId xmlns:a16="http://schemas.microsoft.com/office/drawing/2014/main" id="{18D2978D-66BD-4CF2-AD6C-7F8484A34C2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677921" y="0"/>
            <a:ext cx="3460503" cy="2589715"/>
          </a:xfrm>
          <a:prstGeom prst="rect">
            <a:avLst/>
          </a:prstGeom>
        </p:spPr>
      </p:pic>
      <p:pic>
        <p:nvPicPr>
          <p:cNvPr id="24" name="Picture 23">
            <a:extLst>
              <a:ext uri="{FF2B5EF4-FFF2-40B4-BE49-F238E27FC236}">
                <a16:creationId xmlns:a16="http://schemas.microsoft.com/office/drawing/2014/main" id="{1337B7BC-755A-4E13-BD8F-73863D554597}"/>
              </a:ext>
            </a:extLst>
          </p:cNvPr>
          <p:cNvPicPr>
            <a:picLocks noChangeAspect="1"/>
          </p:cNvPicPr>
          <p:nvPr/>
        </p:nvPicPr>
        <p:blipFill rotWithShape="1">
          <a:blip r:embed="rId5" cstate="screen">
            <a:alphaModFix amt="20000"/>
            <a:extLst>
              <a:ext uri="{28A0092B-C50C-407E-A947-70E740481C1C}">
                <a14:useLocalDpi xmlns:a14="http://schemas.microsoft.com/office/drawing/2010/main"/>
              </a:ext>
            </a:extLst>
          </a:blip>
          <a:srcRect/>
          <a:stretch/>
        </p:blipFill>
        <p:spPr>
          <a:xfrm>
            <a:off x="0" y="-8"/>
            <a:ext cx="3486931" cy="5143500"/>
          </a:xfrm>
          <a:prstGeom prst="rect">
            <a:avLst/>
          </a:prstGeom>
        </p:spPr>
      </p:pic>
      <p:sp>
        <p:nvSpPr>
          <p:cNvPr id="26" name="Rectangle 25">
            <a:extLst>
              <a:ext uri="{FF2B5EF4-FFF2-40B4-BE49-F238E27FC236}">
                <a16:creationId xmlns:a16="http://schemas.microsoft.com/office/drawing/2014/main" id="{1D1B0775-5A8C-4736-A378-8CFFBA97F8E2}"/>
              </a:ext>
            </a:extLst>
          </p:cNvPr>
          <p:cNvSpPr/>
          <p:nvPr/>
        </p:nvSpPr>
        <p:spPr>
          <a:xfrm>
            <a:off x="219279" y="236246"/>
            <a:ext cx="3139859" cy="1723549"/>
          </a:xfrm>
          <a:prstGeom prst="rect">
            <a:avLst/>
          </a:prstGeom>
        </p:spPr>
        <p:txBody>
          <a:bodyPr wrap="squar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6884"/>
                </a:solidFill>
                <a:effectLst/>
                <a:uLnTx/>
                <a:uFillTx/>
                <a:latin typeface="Arial Unicode MS" pitchFamily="34" charset="-128"/>
                <a:ea typeface="Arial Unicode MS" pitchFamily="34" charset="-128"/>
                <a:cs typeface="Arial Unicode MS" pitchFamily="34" charset="-128"/>
              </a:rPr>
              <a:t>BERNICE PAUAHI BISHOP MUSEUM </a:t>
            </a:r>
            <a:r>
              <a:rPr kumimoji="0" lang="en-US" sz="1600" b="0" i="0" u="none" strike="noStrike" kern="1200" cap="none" spc="0" normalizeH="0" baseline="0" noProof="0" dirty="0">
                <a:ln>
                  <a:noFill/>
                </a:ln>
                <a:solidFill>
                  <a:srgbClr val="006884"/>
                </a:solidFill>
                <a:effectLst/>
                <a:uLnTx/>
                <a:uFillTx/>
                <a:latin typeface="Arial Unicode MS" pitchFamily="34" charset="-128"/>
                <a:ea typeface="Arial Unicode MS" pitchFamily="34" charset="-128"/>
                <a:cs typeface="Arial Unicode MS" pitchFamily="34" charset="-128"/>
              </a:rPr>
              <a:t>bishopmuseum.org</a:t>
            </a:r>
            <a:endParaRPr kumimoji="0" lang="en-US" sz="3000" b="0" i="0" u="none" strike="noStrike" kern="1200" cap="all" spc="0" normalizeH="0" baseline="0" noProof="0" dirty="0">
              <a:ln>
                <a:noFill/>
              </a:ln>
              <a:solidFill>
                <a:srgbClr val="006884"/>
              </a:solidFill>
              <a:effectLst/>
              <a:uLnTx/>
              <a:uFillTx/>
              <a:latin typeface="Arial Unicode MS" pitchFamily="34" charset="-128"/>
              <a:ea typeface="Arial Unicode MS" pitchFamily="34" charset="-128"/>
              <a:cs typeface="Arial Unicode MS" pitchFamily="34" charset="-128"/>
            </a:endParaRPr>
          </a:p>
        </p:txBody>
      </p:sp>
      <p:sp>
        <p:nvSpPr>
          <p:cNvPr id="35" name="TextBox 34">
            <a:extLst>
              <a:ext uri="{FF2B5EF4-FFF2-40B4-BE49-F238E27FC236}">
                <a16:creationId xmlns:a16="http://schemas.microsoft.com/office/drawing/2014/main" id="{5995542B-6CB2-4E9F-BCD2-61C857EC7237}"/>
              </a:ext>
            </a:extLst>
          </p:cNvPr>
          <p:cNvSpPr txBox="1"/>
          <p:nvPr/>
        </p:nvSpPr>
        <p:spPr>
          <a:xfrm>
            <a:off x="105035" y="2108728"/>
            <a:ext cx="3282938" cy="2622321"/>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 Open 9:00am – 5:00pm Daily </a:t>
            </a:r>
          </a:p>
          <a:p>
            <a:pPr algn="ctr"/>
            <a:r>
              <a:rPr lang="en-US" sz="1400" b="1" dirty="0">
                <a:latin typeface="Arial" panose="020B0604020202020204" pitchFamily="34" charset="0"/>
                <a:cs typeface="Arial" panose="020B0604020202020204" pitchFamily="34" charset="0"/>
              </a:rPr>
              <a:t>7 days a week </a:t>
            </a:r>
          </a:p>
          <a:p>
            <a:pPr algn="ctr"/>
            <a:endParaRPr lang="en-US" sz="1400" b="1" dirty="0">
              <a:latin typeface="Arial" panose="020B0604020202020204" pitchFamily="34" charset="0"/>
              <a:cs typeface="Arial" panose="020B0604020202020204" pitchFamily="34" charset="0"/>
            </a:endParaRPr>
          </a:p>
          <a:p>
            <a:pPr algn="ctr"/>
            <a:r>
              <a:rPr lang="en-US" sz="1600" i="1" dirty="0">
                <a:latin typeface="Arial" panose="020B0604020202020204" pitchFamily="34" charset="0"/>
                <a:cs typeface="Arial" panose="020B0604020202020204" pitchFamily="34" charset="0"/>
              </a:rPr>
              <a:t>Smithsonian of the Pacific” Experience the history, arts and culture of the Hawaiian people</a:t>
            </a:r>
          </a:p>
          <a:p>
            <a:pPr algn="ctr"/>
            <a:endParaRPr lang="en-US" sz="1400" dirty="0">
              <a:latin typeface="Arial" panose="020B0604020202020204" pitchFamily="34" charset="0"/>
              <a:cs typeface="Arial" panose="020B0604020202020204" pitchFamily="34" charset="0"/>
            </a:endParaRPr>
          </a:p>
          <a:p>
            <a:pPr algn="ctr">
              <a:lnSpc>
                <a:spcPct val="150000"/>
              </a:lnSpc>
            </a:pPr>
            <a:r>
              <a:rPr lang="en-US" sz="1400" dirty="0">
                <a:latin typeface="Arial" panose="020B0604020202020204" pitchFamily="34" charset="0"/>
                <a:cs typeface="Arial" panose="020B0604020202020204" pitchFamily="34" charset="0"/>
              </a:rPr>
              <a:t>Hawaiian Hall | Pacific Hall | Castle Hall | Planetarium | Science Adventure Center</a:t>
            </a:r>
            <a:endParaRPr lang="en-US" sz="1400" b="1" dirty="0">
              <a:latin typeface="Arial" panose="020B0604020202020204" pitchFamily="34" charset="0"/>
              <a:cs typeface="Arial" panose="020B0604020202020204" pitchFamily="34" charset="0"/>
            </a:endParaRPr>
          </a:p>
        </p:txBody>
      </p:sp>
      <p:pic>
        <p:nvPicPr>
          <p:cNvPr id="3" name="Picture 2" descr="A person holding an umbrella in front of a crowd of people&#10;&#10;Description automatically generated with low confidence">
            <a:extLst>
              <a:ext uri="{FF2B5EF4-FFF2-40B4-BE49-F238E27FC236}">
                <a16:creationId xmlns:a16="http://schemas.microsoft.com/office/drawing/2014/main" id="{25E4E5CB-602B-49CC-8F07-A01A10984D6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493008" y="1746269"/>
            <a:ext cx="2053831" cy="3397223"/>
          </a:xfrm>
          <a:prstGeom prst="rect">
            <a:avLst/>
          </a:prstGeom>
        </p:spPr>
      </p:pic>
      <p:pic>
        <p:nvPicPr>
          <p:cNvPr id="11" name="Picture 10" descr="A close up of a sign&#10;&#10;Description automatically generated">
            <a:extLst>
              <a:ext uri="{FF2B5EF4-FFF2-40B4-BE49-F238E27FC236}">
                <a16:creationId xmlns:a16="http://schemas.microsoft.com/office/drawing/2014/main" id="{15AF8433-D068-4597-AF88-8D268269D90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53399" y="109434"/>
            <a:ext cx="897087" cy="406089"/>
          </a:xfrm>
          <a:prstGeom prst="rect">
            <a:avLst/>
          </a:prstGeom>
        </p:spPr>
      </p:pic>
    </p:spTree>
    <p:extLst>
      <p:ext uri="{BB962C8B-B14F-4D97-AF65-F5344CB8AC3E}">
        <p14:creationId xmlns:p14="http://schemas.microsoft.com/office/powerpoint/2010/main" val="319136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FF6765-33E2-A447-8C22-703E95200B50}"/>
              </a:ext>
            </a:extLst>
          </p:cNvPr>
          <p:cNvSpPr txBox="1"/>
          <p:nvPr/>
        </p:nvSpPr>
        <p:spPr>
          <a:xfrm>
            <a:off x="228600" y="209550"/>
            <a:ext cx="6248400"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06671"/>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BERNICE PAUAHI BISHOP MUSEUM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6884"/>
                </a:solidFill>
                <a:effectLst/>
                <a:uLnTx/>
                <a:uFillTx/>
                <a:latin typeface="Arial Unicode MS" pitchFamily="34" charset="-128"/>
                <a:ea typeface="Arial Unicode MS" pitchFamily="34" charset="-128"/>
                <a:cs typeface="Arial Unicode MS" pitchFamily="34" charset="-128"/>
              </a:rPr>
              <a:t>bishopmuseum.org</a:t>
            </a:r>
            <a:r>
              <a:rPr kumimoji="0" lang="en-US" sz="2500" b="0" i="0" u="none" strike="noStrike" kern="1200" cap="none" spc="0" normalizeH="0" baseline="0" noProof="0" dirty="0">
                <a:ln>
                  <a:noFill/>
                </a:ln>
                <a:solidFill>
                  <a:srgbClr val="006671"/>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 </a:t>
            </a:r>
            <a:endParaRPr kumimoji="0" lang="en-US" sz="2500" b="0" i="0"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descr="A close up of a sign&#10;&#10;Description automatically generated">
            <a:extLst>
              <a:ext uri="{FF2B5EF4-FFF2-40B4-BE49-F238E27FC236}">
                <a16:creationId xmlns:a16="http://schemas.microsoft.com/office/drawing/2014/main" id="{9DC50E90-F08F-9240-FF7F-5E65180692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7200" y="133350"/>
            <a:ext cx="897087" cy="406089"/>
          </a:xfrm>
          <a:prstGeom prst="rect">
            <a:avLst/>
          </a:prstGeom>
        </p:spPr>
      </p:pic>
      <p:pic>
        <p:nvPicPr>
          <p:cNvPr id="4" name="Online Media 3" title="Ohau Presntation    Aloha Canada Dec 2023  Bishop Museum">
            <a:hlinkClick r:id="" action="ppaction://media"/>
            <a:extLst>
              <a:ext uri="{FF2B5EF4-FFF2-40B4-BE49-F238E27FC236}">
                <a16:creationId xmlns:a16="http://schemas.microsoft.com/office/drawing/2014/main" id="{7670F769-FEAA-7768-A1F2-52EDA0B3FB96}"/>
              </a:ext>
            </a:extLst>
          </p:cNvPr>
          <p:cNvPicPr>
            <a:picLocks noRot="1" noChangeAspect="1"/>
          </p:cNvPicPr>
          <p:nvPr>
            <a:videoFile r:link="rId1"/>
          </p:nvPr>
        </p:nvPicPr>
        <p:blipFill>
          <a:blip r:embed="rId4"/>
          <a:stretch>
            <a:fillRect/>
          </a:stretch>
        </p:blipFill>
        <p:spPr>
          <a:xfrm>
            <a:off x="1066800" y="1099822"/>
            <a:ext cx="6858000" cy="3871740"/>
          </a:xfrm>
          <a:prstGeom prst="rect">
            <a:avLst/>
          </a:prstGeom>
        </p:spPr>
      </p:pic>
    </p:spTree>
    <p:extLst>
      <p:ext uri="{BB962C8B-B14F-4D97-AF65-F5344CB8AC3E}">
        <p14:creationId xmlns:p14="http://schemas.microsoft.com/office/powerpoint/2010/main" val="367557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FF6765-33E2-A447-8C22-703E95200B50}"/>
              </a:ext>
            </a:extLst>
          </p:cNvPr>
          <p:cNvSpPr txBox="1"/>
          <p:nvPr/>
        </p:nvSpPr>
        <p:spPr>
          <a:xfrm>
            <a:off x="228600" y="209550"/>
            <a:ext cx="77724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6884"/>
                </a:solidFill>
                <a:effectLst/>
                <a:uLnTx/>
                <a:uFillTx/>
                <a:latin typeface="Arial Unicode MS" pitchFamily="34" charset="-128"/>
                <a:ea typeface="Arial Unicode MS" pitchFamily="34" charset="-128"/>
                <a:cs typeface="Arial Unicode MS" pitchFamily="34" charset="-128"/>
              </a:rPr>
              <a:t>SOUTH SHORE – ‘Iolani Palace </a:t>
            </a:r>
            <a:r>
              <a:rPr kumimoji="0" lang="en-US" sz="800" b="0" i="0" u="none" strike="noStrike" kern="1200" cap="none" spc="0" normalizeH="0" baseline="0" noProof="0" dirty="0">
                <a:ln>
                  <a:noFill/>
                </a:ln>
                <a:solidFill>
                  <a:srgbClr val="006884"/>
                </a:solidFill>
                <a:effectLst/>
                <a:uLnTx/>
                <a:uFillTx/>
                <a:latin typeface="Arial Unicode MS" pitchFamily="34" charset="-128"/>
                <a:ea typeface="Arial Unicode MS" pitchFamily="34" charset="-128"/>
                <a:cs typeface="Arial Unicode MS" pitchFamily="34" charset="-128"/>
              </a:rPr>
              <a:t>www.iolanipalace.com</a:t>
            </a:r>
          </a:p>
        </p:txBody>
      </p:sp>
      <p:pic>
        <p:nvPicPr>
          <p:cNvPr id="2" name="Picture 1">
            <a:extLst>
              <a:ext uri="{FF2B5EF4-FFF2-40B4-BE49-F238E27FC236}">
                <a16:creationId xmlns:a16="http://schemas.microsoft.com/office/drawing/2014/main" id="{34769713-B85D-4341-B34E-FDE0BC8067C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43587" y="837052"/>
            <a:ext cx="3155327" cy="1981631"/>
          </a:xfrm>
          <a:prstGeom prst="rect">
            <a:avLst/>
          </a:prstGeom>
        </p:spPr>
      </p:pic>
      <p:pic>
        <p:nvPicPr>
          <p:cNvPr id="3" name="Picture 2">
            <a:extLst>
              <a:ext uri="{FF2B5EF4-FFF2-40B4-BE49-F238E27FC236}">
                <a16:creationId xmlns:a16="http://schemas.microsoft.com/office/drawing/2014/main" id="{8C4D0033-46D7-4E6A-A634-FC380A1BEE6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46098" y="845100"/>
            <a:ext cx="2607135" cy="1965533"/>
          </a:xfrm>
          <a:prstGeom prst="rect">
            <a:avLst/>
          </a:prstGeom>
        </p:spPr>
      </p:pic>
      <p:pic>
        <p:nvPicPr>
          <p:cNvPr id="9" name="Picture 8">
            <a:extLst>
              <a:ext uri="{FF2B5EF4-FFF2-40B4-BE49-F238E27FC236}">
                <a16:creationId xmlns:a16="http://schemas.microsoft.com/office/drawing/2014/main" id="{47E8DC18-CAE3-48AF-B78F-23583FFAAED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0767" y="2852495"/>
            <a:ext cx="3112675" cy="2252731"/>
          </a:xfrm>
          <a:prstGeom prst="rect">
            <a:avLst/>
          </a:prstGeom>
        </p:spPr>
      </p:pic>
      <p:pic>
        <p:nvPicPr>
          <p:cNvPr id="11" name="Picture 10">
            <a:extLst>
              <a:ext uri="{FF2B5EF4-FFF2-40B4-BE49-F238E27FC236}">
                <a16:creationId xmlns:a16="http://schemas.microsoft.com/office/drawing/2014/main" id="{7C0B2484-0336-4FF5-BF42-B26A5876553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270079" y="2849967"/>
            <a:ext cx="3120269" cy="2252731"/>
          </a:xfrm>
          <a:prstGeom prst="rect">
            <a:avLst/>
          </a:prstGeom>
        </p:spPr>
      </p:pic>
      <p:pic>
        <p:nvPicPr>
          <p:cNvPr id="13" name="Picture 12">
            <a:extLst>
              <a:ext uri="{FF2B5EF4-FFF2-40B4-BE49-F238E27FC236}">
                <a16:creationId xmlns:a16="http://schemas.microsoft.com/office/drawing/2014/main" id="{98EA20A5-A590-4E27-8091-E8EB5C00FF2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416391" y="2843868"/>
            <a:ext cx="2636842" cy="2252731"/>
          </a:xfrm>
          <a:prstGeom prst="rect">
            <a:avLst/>
          </a:prstGeom>
        </p:spPr>
      </p:pic>
      <p:pic>
        <p:nvPicPr>
          <p:cNvPr id="15" name="Picture 14">
            <a:extLst>
              <a:ext uri="{FF2B5EF4-FFF2-40B4-BE49-F238E27FC236}">
                <a16:creationId xmlns:a16="http://schemas.microsoft.com/office/drawing/2014/main" id="{A21FB587-7C6B-4BB4-88F0-D097B6313DA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3173" y="837052"/>
            <a:ext cx="3113230" cy="1965533"/>
          </a:xfrm>
          <a:prstGeom prst="rect">
            <a:avLst/>
          </a:prstGeom>
        </p:spPr>
      </p:pic>
    </p:spTree>
    <p:extLst>
      <p:ext uri="{BB962C8B-B14F-4D97-AF65-F5344CB8AC3E}">
        <p14:creationId xmlns:p14="http://schemas.microsoft.com/office/powerpoint/2010/main" val="4248642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FF6765-33E2-A447-8C22-703E95200B50}"/>
              </a:ext>
            </a:extLst>
          </p:cNvPr>
          <p:cNvSpPr txBox="1"/>
          <p:nvPr/>
        </p:nvSpPr>
        <p:spPr>
          <a:xfrm>
            <a:off x="0" y="-37226"/>
            <a:ext cx="7848600" cy="769441"/>
          </a:xfrm>
          <a:prstGeom prst="rect">
            <a:avLst/>
          </a:prstGeom>
          <a:noFill/>
        </p:spPr>
        <p:txBody>
          <a:bodyPr wrap="square" rtlCol="0">
            <a:spAutoFit/>
          </a:bodyPr>
          <a:lstStyle/>
          <a:p>
            <a:pPr marL="0" marR="0" lvl="0" indent="0" algn="l" defTabSz="12191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6884"/>
                </a:solidFill>
                <a:effectLst/>
                <a:uLnTx/>
                <a:uFillTx/>
                <a:latin typeface="Arial Unicode MS" pitchFamily="34" charset="-128"/>
                <a:ea typeface="Arial Unicode MS" pitchFamily="34" charset="-128"/>
                <a:cs typeface="Arial Unicode MS" pitchFamily="34" charset="-128"/>
              </a:rPr>
              <a:t>SOUTH SHORE – Arts District / Chinatown  </a:t>
            </a:r>
          </a:p>
          <a:p>
            <a:pPr marL="0" marR="0" lvl="0" indent="0" algn="l" defTabSz="1219139"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6884"/>
                </a:solidFill>
                <a:effectLst/>
                <a:uLnTx/>
                <a:uFillTx/>
                <a:latin typeface="Arial Unicode MS" pitchFamily="34" charset="-128"/>
                <a:ea typeface="Arial Unicode MS" pitchFamily="34" charset="-128"/>
                <a:cs typeface="Arial Unicode MS" pitchFamily="34" charset="-128"/>
              </a:rPr>
              <a:t>Listed in the National Register of Historic Places</a:t>
            </a:r>
            <a:endParaRPr kumimoji="0" lang="en-US" sz="2800" b="1" i="1" u="none" strike="noStrike" kern="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endParaRPr>
          </a:p>
        </p:txBody>
      </p:sp>
      <p:pic>
        <p:nvPicPr>
          <p:cNvPr id="12" name="Picture 11">
            <a:extLst>
              <a:ext uri="{FF2B5EF4-FFF2-40B4-BE49-F238E27FC236}">
                <a16:creationId xmlns:a16="http://schemas.microsoft.com/office/drawing/2014/main" id="{1E931C4D-4D60-4DDB-A3D7-2FC45C66D1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08642" y="2960606"/>
            <a:ext cx="3284156" cy="2192506"/>
          </a:xfrm>
          <a:prstGeom prst="rect">
            <a:avLst/>
          </a:prstGeom>
        </p:spPr>
      </p:pic>
      <p:pic>
        <p:nvPicPr>
          <p:cNvPr id="14" name="Picture 13">
            <a:extLst>
              <a:ext uri="{FF2B5EF4-FFF2-40B4-BE49-F238E27FC236}">
                <a16:creationId xmlns:a16="http://schemas.microsoft.com/office/drawing/2014/main" id="{62FA1C64-E35D-4669-8257-6B55C034F4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89" y="710399"/>
            <a:ext cx="2944679" cy="4433101"/>
          </a:xfrm>
          <a:prstGeom prst="rect">
            <a:avLst/>
          </a:prstGeom>
        </p:spPr>
      </p:pic>
      <p:pic>
        <p:nvPicPr>
          <p:cNvPr id="15" name="Picture 14">
            <a:extLst>
              <a:ext uri="{FF2B5EF4-FFF2-40B4-BE49-F238E27FC236}">
                <a16:creationId xmlns:a16="http://schemas.microsoft.com/office/drawing/2014/main" id="{3C10F2A8-2B30-408C-8591-0796A223439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35590" y="717894"/>
            <a:ext cx="3399769" cy="2269801"/>
          </a:xfrm>
          <a:prstGeom prst="rect">
            <a:avLst/>
          </a:prstGeom>
        </p:spPr>
      </p:pic>
      <p:pic>
        <p:nvPicPr>
          <p:cNvPr id="13" name="Picture 12">
            <a:extLst>
              <a:ext uri="{FF2B5EF4-FFF2-40B4-BE49-F238E27FC236}">
                <a16:creationId xmlns:a16="http://schemas.microsoft.com/office/drawing/2014/main" id="{46C105E5-A2FA-4FBC-A792-022D23191A7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880269" y="710399"/>
            <a:ext cx="3263731" cy="4433101"/>
          </a:xfrm>
          <a:prstGeom prst="rect">
            <a:avLst/>
          </a:prstGeom>
        </p:spPr>
      </p:pic>
    </p:spTree>
    <p:extLst>
      <p:ext uri="{BB962C8B-B14F-4D97-AF65-F5344CB8AC3E}">
        <p14:creationId xmlns:p14="http://schemas.microsoft.com/office/powerpoint/2010/main" val="16977358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2017 PPT Template_16_9 IC Sections 11.9.17" id="{002B66B9-5154-9B43-84C3-EDE30F6331E3}" vid="{4B8FF28B-CDB9-4040-A555-DA992BD9E00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2634445F0154A42ADEB57468DAAE0ED" ma:contentTypeVersion="8" ma:contentTypeDescription="Create a new document." ma:contentTypeScope="" ma:versionID="ac7cac3b4e59ed7cf4fa43edf556fea0">
  <xsd:schema xmlns:xsd="http://www.w3.org/2001/XMLSchema" xmlns:xs="http://www.w3.org/2001/XMLSchema" xmlns:p="http://schemas.microsoft.com/office/2006/metadata/properties" xmlns:ns2="ca237adb-0d14-4e00-8919-5ecab455dcab" targetNamespace="http://schemas.microsoft.com/office/2006/metadata/properties" ma:root="true" ma:fieldsID="6d4ef4f36b3104ecadf6216bcd6fad98" ns2:_="">
    <xsd:import namespace="ca237adb-0d14-4e00-8919-5ecab455dca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237adb-0d14-4e00-8919-5ecab455dc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7DC45B-7EAF-4275-A731-D4760165C34D}">
  <ds:schemaRefs>
    <ds:schemaRef ds:uri="http://schemas.microsoft.com/sharepoint/v3/contenttype/forms"/>
  </ds:schemaRefs>
</ds:datastoreItem>
</file>

<file path=customXml/itemProps2.xml><?xml version="1.0" encoding="utf-8"?>
<ds:datastoreItem xmlns:ds="http://schemas.openxmlformats.org/officeDocument/2006/customXml" ds:itemID="{40D4B4EB-3456-49B7-9863-CAFEF31353E8}">
  <ds:schemaRefs>
    <ds:schemaRef ds:uri="http://schemas.microsoft.com/office/2006/metadata/properties"/>
    <ds:schemaRef ds:uri="http://schemas.microsoft.com/office/infopath/2007/PartnerControls"/>
    <ds:schemaRef ds:uri="443a8c6a-2837-42c1-a385-a0cbd7d87d63"/>
  </ds:schemaRefs>
</ds:datastoreItem>
</file>

<file path=customXml/itemProps3.xml><?xml version="1.0" encoding="utf-8"?>
<ds:datastoreItem xmlns:ds="http://schemas.openxmlformats.org/officeDocument/2006/customXml" ds:itemID="{0CB1D7D0-F73D-4AC8-B245-6549E5A00A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237adb-0d14-4e00-8919-5ecab455dc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2852</TotalTime>
  <Words>1422</Words>
  <Application>Microsoft Office PowerPoint</Application>
  <PresentationFormat>On-screen Show (16:9)</PresentationFormat>
  <Paragraphs>196</Paragraphs>
  <Slides>29</Slides>
  <Notes>11</Notes>
  <HiddenSlides>0</HiddenSlides>
  <MMClips>2</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29</vt:i4>
      </vt:variant>
    </vt:vector>
  </HeadingPairs>
  <TitlesOfParts>
    <vt:vector size="39" baseType="lpstr">
      <vt:lpstr>Arial</vt:lpstr>
      <vt:lpstr>Arial Unicode MS</vt:lpstr>
      <vt:lpstr>Calibri</vt:lpstr>
      <vt:lpstr>Calibri Light</vt:lpstr>
      <vt:lpstr>inherit</vt:lpstr>
      <vt:lpstr>JansonText LT</vt:lpstr>
      <vt:lpstr>Trip Sans VF</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Karishma Chowfin</dc:creator>
  <cp:lastModifiedBy>Ken Gerson</cp:lastModifiedBy>
  <cp:revision>72</cp:revision>
  <dcterms:created xsi:type="dcterms:W3CDTF">2020-12-07T18:11:07Z</dcterms:created>
  <dcterms:modified xsi:type="dcterms:W3CDTF">2023-12-09T07:21:12Z</dcterms:modified>
</cp:coreProperties>
</file>